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Inter"/>
      <p:regular r:id="rId83"/>
      <p:bold r:id="rId84"/>
    </p:embeddedFont>
    <p:embeddedFont>
      <p:font typeface="Helvetica Neue Light"/>
      <p:regular r:id="rId85"/>
      <p:bold r:id="rId86"/>
      <p:italic r:id="rId87"/>
      <p:boldItalic r:id="rId88"/>
    </p:embeddedFont>
    <p:embeddedFont>
      <p:font typeface="IBM Plex Sans KR"/>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Inter-bold.fntdata"/><Relationship Id="rId83" Type="http://schemas.openxmlformats.org/officeDocument/2006/relationships/font" Target="fonts/Inter-regular.fntdata"/><Relationship Id="rId42" Type="http://schemas.openxmlformats.org/officeDocument/2006/relationships/slide" Target="slides/slide37.xml"/><Relationship Id="rId86" Type="http://schemas.openxmlformats.org/officeDocument/2006/relationships/font" Target="fonts/HelveticaNeueLight-bold.fntdata"/><Relationship Id="rId41" Type="http://schemas.openxmlformats.org/officeDocument/2006/relationships/slide" Target="slides/slide36.xml"/><Relationship Id="rId85" Type="http://schemas.openxmlformats.org/officeDocument/2006/relationships/font" Target="fonts/HelveticaNeueLight-regular.fntdata"/><Relationship Id="rId44" Type="http://schemas.openxmlformats.org/officeDocument/2006/relationships/slide" Target="slides/slide39.xml"/><Relationship Id="rId88" Type="http://schemas.openxmlformats.org/officeDocument/2006/relationships/font" Target="fonts/HelveticaNeueLight-boldItalic.fntdata"/><Relationship Id="rId43" Type="http://schemas.openxmlformats.org/officeDocument/2006/relationships/slide" Target="slides/slide38.xml"/><Relationship Id="rId87" Type="http://schemas.openxmlformats.org/officeDocument/2006/relationships/font" Target="fonts/HelveticaNeueLight-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IBMPlexSansKR-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IBMPlexSansKR-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9cb9094aeeec8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9cb9094aeeec8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216f3a6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216f3a6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216f3a60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216f3a60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216f3a60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216f3a60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216f3a60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216f3a60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216f3a60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216f3a60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216f3a60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216f3a60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216f3a60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216f3a60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0d9d6abd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0d9d6abd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0a54e266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0a54e266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50d9d6abdf_0_2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250d9d6abdf_0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0a54e266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0a54e266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0a54e266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0a54e266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0a54e266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0a54e266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0a54e266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50a54e266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0a54e266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0a54e266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0a54e266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0a54e266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0a54e266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0a54e266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0a54e266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50a54e266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0a54e266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0a54e266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0a54e266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0a54e266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49cb9094aeeec8d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49cb9094aeeec8d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50a54e266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50a54e266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0a54e266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50a54e266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0a54e266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0a54e266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50a54e26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50a54e26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0a54e266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0a54e266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0a54e266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50a54e266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0a54e266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0a54e266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0a54e266a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0a54e266a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0a54e266a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50a54e266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50a54e266a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50a54e266a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0d9d6abd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0d9d6abd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50a54e266a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50a54e266a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50a54e266a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50a54e266a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0a54e266a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0a54e266a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50a54e266a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50a54e266a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0a54e266a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50a54e266a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0a54e266a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0a54e266a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50a54e266a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50a54e266a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0a54e266a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0a54e266a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50a54e266a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50a54e266a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50a54e266a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50a54e266a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9cb9094aeeec8d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49cb9094aeeec8d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50a54e266a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50a54e266a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50a54e266a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50a54e266a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50a54e266a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50a54e266a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50a54e266a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50a54e266a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50a54e266a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50a54e266a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50a54e266a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50a54e266a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50a54e266a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50a54e266a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50a54e266a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50a54e266a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50a54e266a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50a54e266a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50a54e266a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50a54e266a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0d9d6abd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50d9d6abd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50a54e266a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50a54e266a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50a54e266a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50a54e266a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50a54e266a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50a54e266a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50a54e266a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50a54e266a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50d9d6ab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50d9d6ab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50d9d6abd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50d9d6ab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50d9d6abd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50d9d6abd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50d9d6abd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50d9d6abd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50d9d6abd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50d9d6abd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50d9d6abd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50d9d6abd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0d9d6abd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0d9d6abd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50d9d6abd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50d9d6abd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50d9d6abd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50d9d6abd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50d9d6abd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50d9d6abd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50d9d6abd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50d9d6abd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50d9d6abd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50d9d6abd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50d9d6abd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50d9d6abd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50d9d6abd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50d9d6abd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50d9d6abd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50d9d6abd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0d9d6abd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0d9d6abd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9cb9094aeeec8d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9cb9094aeeec8d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Slide" showMasterSp="0">
  <p:cSld name="Full Image Slide">
    <p:spTree>
      <p:nvGrpSpPr>
        <p:cNvPr id="50" name="Shape 50"/>
        <p:cNvGrpSpPr/>
        <p:nvPr/>
      </p:nvGrpSpPr>
      <p:grpSpPr>
        <a:xfrm>
          <a:off x="0" y="0"/>
          <a:ext cx="0" cy="0"/>
          <a:chOff x="0" y="0"/>
          <a:chExt cx="0" cy="0"/>
        </a:xfrm>
      </p:grpSpPr>
      <p:sp>
        <p:nvSpPr>
          <p:cNvPr id="51" name="Google Shape;51;p13"/>
          <p:cNvSpPr/>
          <p:nvPr/>
        </p:nvSpPr>
        <p:spPr>
          <a:xfrm>
            <a:off x="8978900" y="2316162"/>
            <a:ext cx="28500" cy="28500"/>
          </a:xfrm>
          <a:prstGeom prst="ellipse">
            <a:avLst/>
          </a:prstGeom>
          <a:solidFill>
            <a:srgbClr val="E6EAF3"/>
          </a:solidFill>
          <a:ln cap="flat" cmpd="sng" w="12700">
            <a:solidFill>
              <a:srgbClr val="E6EAF3"/>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2" name="Google Shape;52;p13"/>
          <p:cNvSpPr/>
          <p:nvPr/>
        </p:nvSpPr>
        <p:spPr>
          <a:xfrm>
            <a:off x="8978900" y="2436812"/>
            <a:ext cx="28500" cy="28500"/>
          </a:xfrm>
          <a:prstGeom prst="ellipse">
            <a:avLst/>
          </a:prstGeom>
          <a:noFill/>
          <a:ln cap="flat" cmpd="sng" w="12700">
            <a:solidFill>
              <a:srgbClr val="E6EAF3">
                <a:alpha val="50590"/>
              </a:srgbClr>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3" name="Google Shape;53;p13"/>
          <p:cNvSpPr/>
          <p:nvPr/>
        </p:nvSpPr>
        <p:spPr>
          <a:xfrm>
            <a:off x="8978900" y="2557463"/>
            <a:ext cx="28500" cy="28500"/>
          </a:xfrm>
          <a:prstGeom prst="ellipse">
            <a:avLst/>
          </a:prstGeom>
          <a:noFill/>
          <a:ln cap="flat" cmpd="sng" w="12700">
            <a:solidFill>
              <a:srgbClr val="E6EAF3">
                <a:alpha val="50590"/>
              </a:srgbClr>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4" name="Google Shape;54;p13"/>
          <p:cNvSpPr/>
          <p:nvPr/>
        </p:nvSpPr>
        <p:spPr>
          <a:xfrm>
            <a:off x="8978900" y="2678112"/>
            <a:ext cx="28500" cy="28500"/>
          </a:xfrm>
          <a:prstGeom prst="ellipse">
            <a:avLst/>
          </a:prstGeom>
          <a:noFill/>
          <a:ln cap="flat" cmpd="sng" w="12700">
            <a:solidFill>
              <a:srgbClr val="E6EAF3">
                <a:alpha val="50590"/>
              </a:srgbClr>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5" name="Google Shape;55;p13"/>
          <p:cNvSpPr/>
          <p:nvPr/>
        </p:nvSpPr>
        <p:spPr>
          <a:xfrm>
            <a:off x="8978900" y="2798762"/>
            <a:ext cx="28500" cy="28500"/>
          </a:xfrm>
          <a:prstGeom prst="ellipse">
            <a:avLst/>
          </a:prstGeom>
          <a:noFill/>
          <a:ln cap="flat" cmpd="sng" w="12700">
            <a:solidFill>
              <a:srgbClr val="E6EAF3">
                <a:alpha val="50590"/>
              </a:srgbClr>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6" name="Google Shape;56;p13"/>
          <p:cNvSpPr/>
          <p:nvPr>
            <p:ph idx="2" type="pic"/>
          </p:nvPr>
        </p:nvSpPr>
        <p:spPr>
          <a:xfrm>
            <a:off x="284559" y="283964"/>
            <a:ext cx="8574900" cy="4575600"/>
          </a:xfrm>
          <a:prstGeom prst="roundRect">
            <a:avLst>
              <a:gd fmla="val 1861" name="adj"/>
            </a:avLst>
          </a:prstGeom>
          <a:solidFill>
            <a:srgbClr val="3E4247"/>
          </a:solidFill>
          <a:ln>
            <a:noFill/>
          </a:ln>
        </p:spPr>
      </p:sp>
      <p:sp>
        <p:nvSpPr>
          <p:cNvPr id="57" name="Google Shape;57;p13"/>
          <p:cNvSpPr txBox="1"/>
          <p:nvPr/>
        </p:nvSpPr>
        <p:spPr>
          <a:xfrm>
            <a:off x="8360451" y="530069"/>
            <a:ext cx="248700" cy="9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CDEE0"/>
              </a:buClr>
              <a:buSzPts val="700"/>
              <a:buFont typeface="Inter"/>
              <a:buNone/>
            </a:pPr>
            <a:fld id="{00000000-1234-1234-1234-123412341234}" type="slidenum">
              <a:rPr b="0" i="0" lang="en" sz="700" u="none" cap="none" strike="noStrike">
                <a:solidFill>
                  <a:srgbClr val="DCDEE0"/>
                </a:solidFill>
                <a:latin typeface="Inter"/>
                <a:ea typeface="Inter"/>
                <a:cs typeface="Inter"/>
                <a:sym typeface="Inter"/>
              </a:rPr>
              <a:t>‹#›</a:t>
            </a:fld>
            <a:endParaRPr b="0" i="0" sz="700" u="none" cap="none" strike="noStrike">
              <a:solidFill>
                <a:srgbClr val="DCDEE0"/>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1pPr>
            <a:lvl2pPr lvl="1">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2pPr>
            <a:lvl3pPr lvl="2">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3pPr>
            <a:lvl4pPr lvl="3">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4pPr>
            <a:lvl5pPr lvl="4">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5pPr>
            <a:lvl6pPr lvl="5">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6pPr>
            <a:lvl7pPr lvl="6">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7pPr>
            <a:lvl8pPr lvl="7">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8pPr>
            <a:lvl9pPr lvl="8">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IBM Plex Sans KR"/>
              <a:buChar char="●"/>
              <a:defRPr sz="1800">
                <a:solidFill>
                  <a:schemeClr val="lt2"/>
                </a:solidFill>
                <a:latin typeface="IBM Plex Sans KR"/>
                <a:ea typeface="IBM Plex Sans KR"/>
                <a:cs typeface="IBM Plex Sans KR"/>
                <a:sym typeface="IBM Plex Sans KR"/>
              </a:defRPr>
            </a:lvl1pPr>
            <a:lvl2pPr indent="-317500" lvl="1" marL="9144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2pPr>
            <a:lvl3pPr indent="-317500" lvl="2" marL="13716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3pPr>
            <a:lvl4pPr indent="-317500" lvl="3" marL="18288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4pPr>
            <a:lvl5pPr indent="-317500" lvl="4" marL="22860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5pPr>
            <a:lvl6pPr indent="-317500" lvl="5" marL="27432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6pPr>
            <a:lvl7pPr indent="-317500" lvl="6" marL="32004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7pPr>
            <a:lvl8pPr indent="-317500" lvl="7" marL="36576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8pPr>
            <a:lvl9pPr indent="-317500" lvl="8" marL="41148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hyperlink" Target="https://www.goodreads.com/book/show/63295056-prompt-enginee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gif"/><Relationship Id="rId4" Type="http://schemas.openxmlformats.org/officeDocument/2006/relationships/hyperlink" Target="https://github.com/kairess/Maybejourne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aifactory.space/competition/2286/discussion/185"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aifactory.space/competition/2290/discussion/256"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hyperlink" Target="https://www.m47rix.com/" TargetMode="External"/><Relationship Id="rId5" Type="http://schemas.openxmlformats.org/officeDocument/2006/relationships/hyperlink" Target="https://www.youtube.com/channel/UC9PB9nKYqKEx_N3KM-JVTpg" TargetMode="External"/><Relationship Id="rId6"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thenewstack.io/prompt-engineering-get-llms-to-generate-the-content-you-wan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2.gif"/><Relationship Id="rId4" Type="http://schemas.openxmlformats.org/officeDocument/2006/relationships/hyperlink" Target="https://github.com/kairess/Maybejourney"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www.reddit.com/r/aipromptprogramming/comments/11xuxoh/prompt_the_ultimate_midjourney_texttoimage_bot"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hyperlink" Target="mailto:kairess87@gmail.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ChatGPT</a:t>
            </a:r>
            <a:endParaRPr/>
          </a:p>
          <a:p>
            <a:pPr indent="0" lvl="0" marL="0" rtl="0" algn="ctr">
              <a:spcBef>
                <a:spcPts val="0"/>
              </a:spcBef>
              <a:spcAft>
                <a:spcPts val="0"/>
              </a:spcAft>
              <a:buNone/>
            </a:pPr>
            <a:r>
              <a:rPr lang="en"/>
              <a:t>Prompt Engineering</a:t>
            </a:r>
            <a:endParaRPr/>
          </a:p>
        </p:txBody>
      </p:sp>
      <p:sp>
        <p:nvSpPr>
          <p:cNvPr id="63" name="Google Shape;63;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Andrew Ng</a:t>
            </a:r>
            <a:r>
              <a:rPr lang="en"/>
              <a:t>의 프롬프트 엔지니어링 (한국어, 노코드 버전)</a:t>
            </a:r>
            <a:endParaRPr/>
          </a:p>
        </p:txBody>
      </p:sp>
      <p:sp>
        <p:nvSpPr>
          <p:cNvPr id="64" name="Google Shape;64;p14"/>
          <p:cNvSpPr txBox="1"/>
          <p:nvPr>
            <p:ph idx="1" type="subTitle"/>
          </p:nvPr>
        </p:nvSpPr>
        <p:spPr>
          <a:xfrm>
            <a:off x="311700" y="3460550"/>
            <a:ext cx="8520600" cy="1154100"/>
          </a:xfrm>
          <a:prstGeom prst="rect">
            <a:avLst/>
          </a:prstGeom>
        </p:spPr>
        <p:txBody>
          <a:bodyPr anchorCtr="0" anchor="t" bIns="91425" lIns="91425" spcFirstLastPara="1" rIns="91425" wrap="square" tIns="91425">
            <a:normAutofit fontScale="62500" lnSpcReduction="20000"/>
          </a:bodyPr>
          <a:lstStyle/>
          <a:p>
            <a:pPr indent="0" lvl="0" marL="0" rtl="0" algn="ctr">
              <a:lnSpc>
                <a:spcPct val="150000"/>
              </a:lnSpc>
              <a:spcBef>
                <a:spcPts val="0"/>
              </a:spcBef>
              <a:spcAft>
                <a:spcPts val="0"/>
              </a:spcAft>
              <a:buNone/>
            </a:pPr>
            <a:r>
              <a:rPr lang="en"/>
              <a:t>빵형</a:t>
            </a:r>
            <a:r>
              <a:rPr lang="en"/>
              <a:t>의 개발도상국</a:t>
            </a:r>
            <a:endParaRPr/>
          </a:p>
          <a:p>
            <a:pPr indent="0" lvl="0" marL="0" rtl="0" algn="ctr">
              <a:lnSpc>
                <a:spcPct val="150000"/>
              </a:lnSpc>
              <a:spcBef>
                <a:spcPts val="0"/>
              </a:spcBef>
              <a:spcAft>
                <a:spcPts val="0"/>
              </a:spcAft>
              <a:buNone/>
            </a:pPr>
            <a:r>
              <a:rPr lang="en"/>
              <a:t>주식회사 더매트릭스</a:t>
            </a:r>
            <a:endParaRPr/>
          </a:p>
          <a:p>
            <a:pPr indent="0" lvl="0" marL="0" rtl="0" algn="ctr">
              <a:lnSpc>
                <a:spcPct val="150000"/>
              </a:lnSpc>
              <a:spcBef>
                <a:spcPts val="0"/>
              </a:spcBef>
              <a:spcAft>
                <a:spcPts val="0"/>
              </a:spcAft>
              <a:buNone/>
            </a:pPr>
            <a:r>
              <a:rPr lang="en"/>
              <a:t>이 태 희</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PROMPT?</a:t>
            </a:r>
            <a:endParaRPr/>
          </a:p>
        </p:txBody>
      </p:sp>
      <p:sp>
        <p:nvSpPr>
          <p:cNvPr id="155" name="Google Shape;155;p23"/>
          <p:cNvSpPr txBox="1"/>
          <p:nvPr>
            <p:ph idx="1" type="body"/>
          </p:nvPr>
        </p:nvSpPr>
        <p:spPr>
          <a:xfrm>
            <a:off x="311700" y="1152475"/>
            <a:ext cx="6141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대규모</a:t>
            </a:r>
            <a:r>
              <a:rPr lang="en"/>
              <a:t>언어모델(LLM)이 적절한 Output(응답)을 낼 수 있도록 하는 Input(질문, 문장, 명령)</a:t>
            </a:r>
            <a:endParaRPr/>
          </a:p>
          <a:p>
            <a:pPr indent="-334327" lvl="0" marL="457200" rtl="0" algn="l">
              <a:spcBef>
                <a:spcPts val="1200"/>
              </a:spcBef>
              <a:spcAft>
                <a:spcPts val="0"/>
              </a:spcAft>
              <a:buSzPct val="100000"/>
              <a:buChar char="●"/>
            </a:pPr>
            <a:r>
              <a:rPr lang="en"/>
              <a:t>"세종대왕이 맥북 에어를 던진 사건에 대해 설명해줘"</a:t>
            </a:r>
            <a:endParaRPr/>
          </a:p>
          <a:p>
            <a:pPr indent="-334327" lvl="0" marL="457200" rtl="0" algn="l">
              <a:spcBef>
                <a:spcPts val="0"/>
              </a:spcBef>
              <a:spcAft>
                <a:spcPts val="0"/>
              </a:spcAft>
              <a:buSzPct val="100000"/>
              <a:buChar char="●"/>
            </a:pPr>
            <a:r>
              <a:rPr lang="en"/>
              <a:t>"프롬프트가 뭐야?"</a:t>
            </a:r>
            <a:endParaRPr/>
          </a:p>
          <a:p>
            <a:pPr indent="0" lvl="0" marL="0" rtl="0" algn="l">
              <a:spcBef>
                <a:spcPts val="1200"/>
              </a:spcBef>
              <a:spcAft>
                <a:spcPts val="0"/>
              </a:spcAft>
              <a:buNone/>
            </a:pPr>
            <a:r>
              <a:rPr lang="en"/>
              <a:t>좋은 프롬프트를 사용해야 언어모델로부터 정확도가 높고 좋은 품질의 답변을 얻을 수 있는데, 아직 어떤 것이 좋은 프롬프트인지에 대한 명확한 규칙은 나오지 않았다.</a:t>
            </a:r>
            <a:endParaRPr/>
          </a:p>
          <a:p>
            <a:pPr indent="0" lvl="0" marL="0" rtl="0" algn="l">
              <a:spcBef>
                <a:spcPts val="1200"/>
              </a:spcBef>
              <a:spcAft>
                <a:spcPts val="1200"/>
              </a:spcAft>
              <a:buNone/>
            </a:pPr>
            <a:r>
              <a:rPr lang="en"/>
              <a:t>여러 논문의 결과를 보더라도 사람이 이해할 수 없는 무작위의 단어 나열이 언어모델로부터 좋은 답변을 얻는 경우도 존재해서, 좋은 프롬프트를 만들 수 있는 프롬프트 엔지니어링, 프롬프팅이 더욱 각광을 받고 있다.</a:t>
            </a:r>
            <a:endParaRPr/>
          </a:p>
        </p:txBody>
      </p:sp>
      <p:pic>
        <p:nvPicPr>
          <p:cNvPr id="156" name="Google Shape;156;p23"/>
          <p:cNvPicPr preferRelativeResize="0"/>
          <p:nvPr/>
        </p:nvPicPr>
        <p:blipFill>
          <a:blip r:embed="rId3">
            <a:alphaModFix/>
          </a:blip>
          <a:stretch>
            <a:fillRect/>
          </a:stretch>
        </p:blipFill>
        <p:spPr>
          <a:xfrm>
            <a:off x="6453600" y="590750"/>
            <a:ext cx="2487275" cy="3962025"/>
          </a:xfrm>
          <a:prstGeom prst="rect">
            <a:avLst/>
          </a:prstGeom>
          <a:noFill/>
          <a:ln>
            <a:noFill/>
          </a:ln>
        </p:spPr>
      </p:pic>
      <p:sp>
        <p:nvSpPr>
          <p:cNvPr id="157" name="Google Shape;157;p23"/>
          <p:cNvSpPr txBox="1"/>
          <p:nvPr/>
        </p:nvSpPr>
        <p:spPr>
          <a:xfrm>
            <a:off x="2535750" y="4662050"/>
            <a:ext cx="6502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latin typeface="IBM Plex Sans KR"/>
                <a:ea typeface="IBM Plex Sans KR"/>
                <a:cs typeface="IBM Plex Sans KR"/>
                <a:sym typeface="IBM Plex Sans KR"/>
                <a:hlinkClick r:id="rId4"/>
              </a:rPr>
              <a:t>https://www.goodreads.com/book/show/63295056-prompt-engineering</a:t>
            </a:r>
            <a:endParaRPr>
              <a:latin typeface="IBM Plex Sans KR"/>
              <a:ea typeface="IBM Plex Sans KR"/>
              <a:cs typeface="IBM Plex Sans KR"/>
              <a:sym typeface="IBM Plex Sans K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Examples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2289600" y="152400"/>
            <a:ext cx="4564811" cy="4838700"/>
          </a:xfrm>
          <a:prstGeom prst="rect">
            <a:avLst/>
          </a:prstGeom>
          <a:noFill/>
          <a:ln>
            <a:noFill/>
          </a:ln>
        </p:spPr>
      </p:pic>
      <p:sp>
        <p:nvSpPr>
          <p:cNvPr id="168" name="Google Shape;168;p25"/>
          <p:cNvSpPr txBox="1"/>
          <p:nvPr/>
        </p:nvSpPr>
        <p:spPr>
          <a:xfrm>
            <a:off x="5490100" y="4672125"/>
            <a:ext cx="356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latin typeface="IBM Plex Sans KR"/>
                <a:ea typeface="IBM Plex Sans KR"/>
                <a:cs typeface="IBM Plex Sans KR"/>
                <a:sym typeface="IBM Plex Sans KR"/>
                <a:hlinkClick r:id="rId4"/>
              </a:rPr>
              <a:t>https://github.com/kairess/Maybejourney</a:t>
            </a:r>
            <a:endParaRPr>
              <a:latin typeface="IBM Plex Sans KR"/>
              <a:ea typeface="IBM Plex Sans KR"/>
              <a:cs typeface="IBM Plex Sans KR"/>
              <a:sym typeface="IBM Plex Sans K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nvSpPr>
        <p:spPr>
          <a:xfrm>
            <a:off x="4210850" y="4672125"/>
            <a:ext cx="4840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latin typeface="IBM Plex Sans KR"/>
                <a:ea typeface="IBM Plex Sans KR"/>
                <a:cs typeface="IBM Plex Sans KR"/>
                <a:sym typeface="IBM Plex Sans KR"/>
                <a:hlinkClick r:id="rId3"/>
              </a:rPr>
              <a:t>https://aifactory.space/competition/2286/discussion/185</a:t>
            </a:r>
            <a:endParaRPr>
              <a:latin typeface="IBM Plex Sans KR"/>
              <a:ea typeface="IBM Plex Sans KR"/>
              <a:cs typeface="IBM Plex Sans KR"/>
              <a:sym typeface="IBM Plex Sans KR"/>
            </a:endParaRPr>
          </a:p>
        </p:txBody>
      </p:sp>
      <p:sp>
        <p:nvSpPr>
          <p:cNvPr id="174" name="Google Shape;174;p26"/>
          <p:cNvSpPr txBox="1"/>
          <p:nvPr>
            <p:ph idx="4294967295" type="body"/>
          </p:nvPr>
        </p:nvSpPr>
        <p:spPr>
          <a:xfrm>
            <a:off x="921700" y="257525"/>
            <a:ext cx="7910700" cy="4463400"/>
          </a:xfrm>
          <a:prstGeom prst="rect">
            <a:avLst/>
          </a:prstGeom>
          <a:solidFill>
            <a:srgbClr val="343541"/>
          </a:solidFill>
          <a:ln>
            <a:noFill/>
          </a:ln>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rgbClr val="ECECF1"/>
                </a:solidFill>
              </a:rPr>
              <a:t>당신은 타로 전문가입니다. </a:t>
            </a:r>
            <a:br>
              <a:rPr lang="en">
                <a:solidFill>
                  <a:srgbClr val="ECECF1"/>
                </a:solidFill>
              </a:rPr>
            </a:br>
            <a:r>
              <a:rPr lang="en">
                <a:solidFill>
                  <a:srgbClr val="ECECF1"/>
                </a:solidFill>
              </a:rPr>
              <a:t>다음의 순서로 진행합니다. $카드 이미지$는 ![{카드 이름}](https://upload.wikimedia.org/wikipedia/commons/{카드 링크}.jpg)으로 표시할 수 있습니다.</a:t>
            </a:r>
            <a:endParaRPr>
              <a:solidFill>
                <a:srgbClr val="ECECF1"/>
              </a:solidFill>
            </a:endParaRPr>
          </a:p>
          <a:p>
            <a:pPr indent="0" lvl="0" marL="0" rtl="0" algn="l">
              <a:spcBef>
                <a:spcPts val="1200"/>
              </a:spcBef>
              <a:spcAft>
                <a:spcPts val="0"/>
              </a:spcAft>
              <a:buNone/>
            </a:pPr>
            <a:r>
              <a:rPr lang="en">
                <a:solidFill>
                  <a:srgbClr val="ECECF1"/>
                </a:solidFill>
              </a:rPr>
              <a:t>1. 하단의 [질문]을 이해한 후 [타로카드목록]의 1번에서 78번 중에서 3장의 카드를 섞은 뒤 무작위로 고릅니다.</a:t>
            </a:r>
            <a:br>
              <a:rPr lang="en">
                <a:solidFill>
                  <a:srgbClr val="ECECF1"/>
                </a:solidFill>
              </a:rPr>
            </a:br>
            <a:r>
              <a:rPr lang="en">
                <a:solidFill>
                  <a:srgbClr val="ECECF1"/>
                </a:solidFill>
              </a:rPr>
              <a:t>2. 카드 이미지를 표로 작성합니다. 예시) |첫번째 $카드 이미지$|두번째 $카드 이미지$|세번째 $카드 이미지$|</a:t>
            </a:r>
            <a:br>
              <a:rPr lang="en">
                <a:solidFill>
                  <a:srgbClr val="ECECF1"/>
                </a:solidFill>
              </a:rPr>
            </a:br>
            <a:r>
              <a:rPr lang="en">
                <a:solidFill>
                  <a:srgbClr val="ECECF1"/>
                </a:solidFill>
              </a:rPr>
              <a:t>3. [질문]에 맞게 고른 카드를 순서대로 짧게 해석한 뒤, 종합적으로 해석한 내용을 깊이있고 친절하게 작성합니다.</a:t>
            </a:r>
            <a:endParaRPr>
              <a:solidFill>
                <a:srgbClr val="ECECF1"/>
              </a:solidFill>
            </a:endParaRPr>
          </a:p>
          <a:p>
            <a:pPr indent="0" lvl="0" marL="0" rtl="0" algn="l">
              <a:spcBef>
                <a:spcPts val="1200"/>
              </a:spcBef>
              <a:spcAft>
                <a:spcPts val="0"/>
              </a:spcAft>
              <a:buNone/>
            </a:pPr>
            <a:r>
              <a:rPr lang="en">
                <a:solidFill>
                  <a:srgbClr val="ECECF1"/>
                </a:solidFill>
                <a:highlight>
                  <a:schemeClr val="lt1"/>
                </a:highlight>
              </a:rPr>
              <a:t>[질문]: "일하는데 스트레스를 너무 많이 받습니다. 이직을 하면 좋을 지 아니면 더 적응을 해야할 지 알려주세요."</a:t>
            </a:r>
            <a:endParaRPr>
              <a:solidFill>
                <a:srgbClr val="ECECF1"/>
              </a:solidFill>
              <a:highlight>
                <a:schemeClr val="lt1"/>
              </a:highlight>
            </a:endParaRPr>
          </a:p>
          <a:p>
            <a:pPr indent="0" lvl="0" marL="0" rtl="0" algn="l">
              <a:spcBef>
                <a:spcPts val="1200"/>
              </a:spcBef>
              <a:spcAft>
                <a:spcPts val="1200"/>
              </a:spcAft>
              <a:buNone/>
            </a:pPr>
            <a:r>
              <a:rPr lang="en">
                <a:solidFill>
                  <a:srgbClr val="ECECF1"/>
                </a:solidFill>
              </a:rPr>
              <a:t>[타로카드목록] </a:t>
            </a:r>
            <a:br>
              <a:rPr lang="en">
                <a:solidFill>
                  <a:srgbClr val="ECECF1"/>
                </a:solidFill>
              </a:rPr>
            </a:br>
            <a:r>
              <a:rPr lang="en">
                <a:solidFill>
                  <a:srgbClr val="ECECF1"/>
                </a:solidFill>
              </a:rPr>
              <a:t>{카드 번호}, {카드 이름}, {카드 링크}</a:t>
            </a:r>
            <a:br>
              <a:rPr lang="en">
                <a:solidFill>
                  <a:srgbClr val="ECECF1"/>
                </a:solidFill>
              </a:rPr>
            </a:br>
            <a:r>
              <a:rPr lang="en">
                <a:solidFill>
                  <a:srgbClr val="ECECF1"/>
                </a:solidFill>
              </a:rPr>
              <a:t>1, The Fool, 9/90/RWS_Tarot_00_Fool </a:t>
            </a:r>
            <a:br>
              <a:rPr lang="en">
                <a:solidFill>
                  <a:srgbClr val="ECECF1"/>
                </a:solidFill>
              </a:rPr>
            </a:br>
            <a:r>
              <a:rPr lang="en">
                <a:solidFill>
                  <a:srgbClr val="ECECF1"/>
                </a:solidFill>
              </a:rPr>
              <a:t>2, The Magician, d/de/RWS_Tarot_01_Magician </a:t>
            </a:r>
            <a:br>
              <a:rPr lang="en">
                <a:solidFill>
                  <a:srgbClr val="ECECF1"/>
                </a:solidFill>
              </a:rPr>
            </a:br>
            <a:r>
              <a:rPr lang="en">
                <a:solidFill>
                  <a:srgbClr val="ECECF1"/>
                </a:solidFill>
              </a:rPr>
              <a:t>3, The High Priestess, 8/88/RWS_Tarot_02_High_Priestess </a:t>
            </a:r>
            <a:br>
              <a:rPr lang="en">
                <a:solidFill>
                  <a:srgbClr val="ECECF1"/>
                </a:solidFill>
              </a:rPr>
            </a:br>
            <a:r>
              <a:rPr lang="en">
                <a:solidFill>
                  <a:srgbClr val="ECECF1"/>
                </a:solidFill>
              </a:rPr>
              <a:t>…</a:t>
            </a:r>
            <a:endParaRPr>
              <a:solidFill>
                <a:srgbClr val="ECECF1"/>
              </a:solidFill>
            </a:endParaRPr>
          </a:p>
        </p:txBody>
      </p:sp>
      <p:pic>
        <p:nvPicPr>
          <p:cNvPr id="175" name="Google Shape;175;p26"/>
          <p:cNvPicPr preferRelativeResize="0"/>
          <p:nvPr/>
        </p:nvPicPr>
        <p:blipFill>
          <a:blip r:embed="rId4">
            <a:alphaModFix/>
          </a:blip>
          <a:stretch>
            <a:fillRect/>
          </a:stretch>
        </p:blipFill>
        <p:spPr>
          <a:xfrm>
            <a:off x="311700" y="257525"/>
            <a:ext cx="361650" cy="36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idx="4294967295" type="body"/>
          </p:nvPr>
        </p:nvSpPr>
        <p:spPr>
          <a:xfrm>
            <a:off x="921700" y="243600"/>
            <a:ext cx="7910700" cy="4704900"/>
          </a:xfrm>
          <a:prstGeom prst="rect">
            <a:avLst/>
          </a:prstGeom>
          <a:solidFill>
            <a:srgbClr val="444654"/>
          </a:solid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rgbClr val="ECECF1"/>
                </a:solidFill>
              </a:rPr>
              <a:t>저는 타로 전문가입니다. 이 질문에 답하기 위해 1에서 78번 중에서 3장의 카드를 골랐습니다.</a:t>
            </a:r>
            <a:br>
              <a:rPr lang="en">
                <a:solidFill>
                  <a:srgbClr val="ECECF1"/>
                </a:solidFill>
              </a:rPr>
            </a:br>
            <a:r>
              <a:rPr lang="en">
                <a:solidFill>
                  <a:srgbClr val="ECECF1"/>
                </a:solidFill>
              </a:rPr>
              <a:t>선택한 카드를 짧게 해석하면 다음과 같습니다:</a:t>
            </a:r>
            <a:endParaRPr>
              <a:solidFill>
                <a:srgbClr val="ECECF1"/>
              </a:solidFill>
            </a:endParaRPr>
          </a:p>
          <a:p>
            <a:pPr indent="0" lvl="0" marL="0" rtl="0" algn="l">
              <a:spcBef>
                <a:spcPts val="1200"/>
              </a:spcBef>
              <a:spcAft>
                <a:spcPts val="0"/>
              </a:spcAft>
              <a:buNone/>
            </a:pPr>
            <a:r>
              <a:t/>
            </a:r>
            <a:endParaRPr>
              <a:solidFill>
                <a:srgbClr val="ECECF1"/>
              </a:solidFill>
            </a:endParaRPr>
          </a:p>
          <a:p>
            <a:pPr indent="0" lvl="0" marL="0" rtl="0" algn="l">
              <a:spcBef>
                <a:spcPts val="1200"/>
              </a:spcBef>
              <a:spcAft>
                <a:spcPts val="0"/>
              </a:spcAft>
              <a:buNone/>
            </a:pPr>
            <a:r>
              <a:t/>
            </a:r>
            <a:endParaRPr>
              <a:solidFill>
                <a:srgbClr val="ECECF1"/>
              </a:solidFill>
            </a:endParaRPr>
          </a:p>
          <a:p>
            <a:pPr indent="-325755" lvl="0" marL="457200" rtl="0" algn="l">
              <a:spcBef>
                <a:spcPts val="1200"/>
              </a:spcBef>
              <a:spcAft>
                <a:spcPts val="0"/>
              </a:spcAft>
              <a:buClr>
                <a:srgbClr val="ECECF1"/>
              </a:buClr>
              <a:buSzPct val="100000"/>
              <a:buChar char="-"/>
            </a:pPr>
            <a:r>
              <a:rPr lang="en">
                <a:solidFill>
                  <a:srgbClr val="ECECF1"/>
                </a:solidFill>
              </a:rPr>
              <a:t>Strength: 이 카드는 여러 가지 문제를 해결하는 데 필요한 강한 의지와 인내력을 상징합니다. 이 카드는 이 질문의 대답을 찾는 사람에게 일을 하는 데 필요한 인내심을 부여할 수 있습니다.</a:t>
            </a:r>
            <a:endParaRPr>
              <a:solidFill>
                <a:srgbClr val="ECECF1"/>
              </a:solidFill>
            </a:endParaRPr>
          </a:p>
          <a:p>
            <a:pPr indent="-325755" lvl="0" marL="457200" rtl="0" algn="l">
              <a:spcBef>
                <a:spcPts val="0"/>
              </a:spcBef>
              <a:spcAft>
                <a:spcPts val="0"/>
              </a:spcAft>
              <a:buClr>
                <a:srgbClr val="ECECF1"/>
              </a:buClr>
              <a:buSzPct val="100000"/>
              <a:buChar char="-"/>
            </a:pPr>
            <a:r>
              <a:rPr lang="en">
                <a:solidFill>
                  <a:srgbClr val="ECECF1"/>
                </a:solidFill>
              </a:rPr>
              <a:t>Two of Wands: 이 카드는 결정을 내리기 위해 선택의 기로에 선 상황을 나타냅니다. 그러나 이 카드는 또한 긍정적인 선택이 가능하다는 것을 암시합니다. 새로운 전망을 탐색하고 싶은 욕구가 있다면 이 카드는 이직을 고려해볼 수도 있다는 것을 시사합니다.</a:t>
            </a:r>
            <a:endParaRPr>
              <a:solidFill>
                <a:srgbClr val="ECECF1"/>
              </a:solidFill>
            </a:endParaRPr>
          </a:p>
          <a:p>
            <a:pPr indent="-325755" lvl="0" marL="457200" rtl="0" algn="l">
              <a:spcBef>
                <a:spcPts val="0"/>
              </a:spcBef>
              <a:spcAft>
                <a:spcPts val="0"/>
              </a:spcAft>
              <a:buClr>
                <a:srgbClr val="ECECF1"/>
              </a:buClr>
              <a:buSzPct val="100000"/>
              <a:buChar char="-"/>
            </a:pPr>
            <a:r>
              <a:rPr lang="en">
                <a:solidFill>
                  <a:srgbClr val="ECECF1"/>
                </a:solidFill>
              </a:rPr>
              <a:t>Six of Cups: 이 카드는 과거의 추억과 연관된 사람들과의 관계를 나타냅니다. 이 카드는 새로운 일을 시작하기 전에 과거의 일을 마음 속에서 해결해야 한다는 것을 암시합니다. 이직을 결정하려면 이전의 직장에서의 경험들을 돌아보고 이를 해결해 나가야할 필요성이 있을 수 있습니다.</a:t>
            </a:r>
            <a:endParaRPr>
              <a:solidFill>
                <a:srgbClr val="ECECF1"/>
              </a:solidFill>
            </a:endParaRPr>
          </a:p>
          <a:p>
            <a:pPr indent="0" lvl="0" marL="0" rtl="0" algn="l">
              <a:spcBef>
                <a:spcPts val="1200"/>
              </a:spcBef>
              <a:spcAft>
                <a:spcPts val="1200"/>
              </a:spcAft>
              <a:buNone/>
            </a:pPr>
            <a:r>
              <a:rPr lang="en">
                <a:solidFill>
                  <a:srgbClr val="ECECF1"/>
                </a:solidFill>
              </a:rPr>
              <a:t>이 카드들을 종합적으로 해석해보면, </a:t>
            </a:r>
            <a:r>
              <a:rPr lang="en">
                <a:solidFill>
                  <a:srgbClr val="ECECF1"/>
                </a:solidFill>
                <a:highlight>
                  <a:schemeClr val="lt1"/>
                </a:highlight>
              </a:rPr>
              <a:t>이직을 고민하는 상황에서는 이전의 일들을 해결하고, 긍정적인 선택이 가능한 상황에서 새로운 전망을 탐색해봐야 할 것입니다. 이 질문의 대답은 그 사람이 직장에서 경험하는 스트레스를 덜어주지는 않지만, 이전의 문제를 해결하고 새로운 전망을 향해 나아갈 수 있는 자신감을 부여할 수 있습니다.</a:t>
            </a:r>
            <a:endParaRPr>
              <a:solidFill>
                <a:srgbClr val="ECECF1"/>
              </a:solidFill>
              <a:highlight>
                <a:schemeClr val="lt1"/>
              </a:highlight>
            </a:endParaRPr>
          </a:p>
        </p:txBody>
      </p:sp>
      <p:grpSp>
        <p:nvGrpSpPr>
          <p:cNvPr id="181" name="Google Shape;181;p27"/>
          <p:cNvGrpSpPr/>
          <p:nvPr/>
        </p:nvGrpSpPr>
        <p:grpSpPr>
          <a:xfrm>
            <a:off x="311625" y="243600"/>
            <a:ext cx="361800" cy="361800"/>
            <a:chOff x="311625" y="2966200"/>
            <a:chExt cx="361800" cy="361800"/>
          </a:xfrm>
        </p:grpSpPr>
        <p:sp>
          <p:nvSpPr>
            <p:cNvPr id="182" name="Google Shape;182;p27"/>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7"/>
            <p:cNvPicPr preferRelativeResize="0"/>
            <p:nvPr/>
          </p:nvPicPr>
          <p:blipFill>
            <a:blip r:embed="rId3">
              <a:alphaModFix/>
            </a:blip>
            <a:stretch>
              <a:fillRect/>
            </a:stretch>
          </p:blipFill>
          <p:spPr>
            <a:xfrm>
              <a:off x="311700" y="2966275"/>
              <a:ext cx="361650" cy="361650"/>
            </a:xfrm>
            <a:prstGeom prst="rect">
              <a:avLst/>
            </a:prstGeom>
            <a:noFill/>
            <a:ln>
              <a:noFill/>
            </a:ln>
          </p:spPr>
        </p:pic>
      </p:grpSp>
      <p:pic>
        <p:nvPicPr>
          <p:cNvPr id="184" name="Google Shape;184;p27"/>
          <p:cNvPicPr preferRelativeResize="0"/>
          <p:nvPr/>
        </p:nvPicPr>
        <p:blipFill>
          <a:blip r:embed="rId4">
            <a:alphaModFix/>
          </a:blip>
          <a:stretch>
            <a:fillRect/>
          </a:stretch>
        </p:blipFill>
        <p:spPr>
          <a:xfrm>
            <a:off x="3813738" y="814225"/>
            <a:ext cx="1516524" cy="819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nvSpPr>
        <p:spPr>
          <a:xfrm>
            <a:off x="4210850" y="4672125"/>
            <a:ext cx="4840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latin typeface="IBM Plex Sans KR"/>
                <a:ea typeface="IBM Plex Sans KR"/>
                <a:cs typeface="IBM Plex Sans KR"/>
                <a:sym typeface="IBM Plex Sans KR"/>
                <a:hlinkClick r:id="rId3"/>
              </a:rPr>
              <a:t>https://aifactory.space/competition/2290/discussion/256</a:t>
            </a:r>
            <a:endParaRPr>
              <a:latin typeface="IBM Plex Sans KR"/>
              <a:ea typeface="IBM Plex Sans KR"/>
              <a:cs typeface="IBM Plex Sans KR"/>
              <a:sym typeface="IBM Plex Sans KR"/>
            </a:endParaRPr>
          </a:p>
        </p:txBody>
      </p:sp>
      <p:sp>
        <p:nvSpPr>
          <p:cNvPr id="190" name="Google Shape;190;p28"/>
          <p:cNvSpPr txBox="1"/>
          <p:nvPr>
            <p:ph idx="4294967295" type="body"/>
          </p:nvPr>
        </p:nvSpPr>
        <p:spPr>
          <a:xfrm>
            <a:off x="921700" y="1210350"/>
            <a:ext cx="7910700" cy="22656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문명게임처럼 아무것도 없는 들판에 다섯 사람으로 시작해, 밭을 일구고, 건물을 짓고, 문명을 키우는 게임을 프롬프트 엔지니어링만으로 만들려고 해. 이를 위해, 자원, 상태, 기억, 도구, 환경, 포인트 등의 게임 규칙 및 환경을 정의해야해. 사람끼리는 대화를 실시간으로 주고 받아. 하루가 지나갈때마다 상태가 업데이트가 되며, 그 대화도 기록을 해서 표시해야해. "그만"이라는 명령을 내릴때까지 하루에 한 줄씩 작성해 시작일은 2023년 4월 20일이야</a:t>
            </a:r>
            <a:endParaRPr>
              <a:solidFill>
                <a:srgbClr val="ECECF1"/>
              </a:solidFill>
            </a:endParaRPr>
          </a:p>
        </p:txBody>
      </p:sp>
      <p:pic>
        <p:nvPicPr>
          <p:cNvPr id="191" name="Google Shape;191;p28"/>
          <p:cNvPicPr preferRelativeResize="0"/>
          <p:nvPr/>
        </p:nvPicPr>
        <p:blipFill>
          <a:blip r:embed="rId4">
            <a:alphaModFix/>
          </a:blip>
          <a:stretch>
            <a:fillRect/>
          </a:stretch>
        </p:blipFill>
        <p:spPr>
          <a:xfrm>
            <a:off x="311700" y="1210350"/>
            <a:ext cx="361650" cy="36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idx="4294967295" type="body"/>
          </p:nvPr>
        </p:nvSpPr>
        <p:spPr>
          <a:xfrm>
            <a:off x="921700" y="243600"/>
            <a:ext cx="3869100" cy="4704900"/>
          </a:xfrm>
          <a:prstGeom prst="rect">
            <a:avLst/>
          </a:prstGeom>
          <a:solidFill>
            <a:srgbClr val="44465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ECECF1"/>
                </a:solidFill>
              </a:rPr>
              <a:t>게임 시작일: 2023년 4월 20일</a:t>
            </a:r>
            <a:br>
              <a:rPr lang="en" sz="1400">
                <a:solidFill>
                  <a:srgbClr val="ECECF1"/>
                </a:solidFill>
              </a:rPr>
            </a:br>
            <a:r>
              <a:rPr lang="en" sz="1400">
                <a:solidFill>
                  <a:srgbClr val="ECECF1"/>
                </a:solidFill>
              </a:rPr>
              <a:t>플레이어: 플레이어1, 플레이어2, 플레이어3, 플레이어4, 플레이어5</a:t>
            </a:r>
            <a:endParaRPr sz="1400">
              <a:solidFill>
                <a:srgbClr val="ECECF1"/>
              </a:solidFill>
            </a:endParaRPr>
          </a:p>
          <a:p>
            <a:pPr indent="0" lvl="0" marL="0" rtl="0" algn="l">
              <a:spcBef>
                <a:spcPts val="1200"/>
              </a:spcBef>
              <a:spcAft>
                <a:spcPts val="0"/>
              </a:spcAft>
              <a:buNone/>
            </a:pPr>
            <a:r>
              <a:rPr lang="en" sz="1400">
                <a:solidFill>
                  <a:srgbClr val="ECECF1"/>
                </a:solidFill>
              </a:rPr>
              <a:t>첫날:</a:t>
            </a:r>
            <a:endParaRPr sz="1400">
              <a:solidFill>
                <a:srgbClr val="ECECF1"/>
              </a:solidFill>
            </a:endParaRPr>
          </a:p>
          <a:p>
            <a:pPr indent="0" lvl="0" marL="0" rtl="0" algn="l">
              <a:spcBef>
                <a:spcPts val="1200"/>
              </a:spcBef>
              <a:spcAft>
                <a:spcPts val="0"/>
              </a:spcAft>
              <a:buNone/>
            </a:pPr>
            <a:r>
              <a:rPr lang="en" sz="1400">
                <a:solidFill>
                  <a:srgbClr val="ECECF1"/>
                </a:solidFill>
              </a:rPr>
              <a:t>플레이어1: 밭을 일구기 시작하자. 우리에게 음식이 필요하니까.</a:t>
            </a:r>
            <a:br>
              <a:rPr lang="en" sz="1400">
                <a:solidFill>
                  <a:srgbClr val="ECECF1"/>
                </a:solidFill>
              </a:rPr>
            </a:br>
            <a:r>
              <a:rPr lang="en" sz="1400">
                <a:solidFill>
                  <a:srgbClr val="ECECF1"/>
                </a:solidFill>
              </a:rPr>
              <a:t>플레이어2: 나는 목재를 얻기 위해 나무를 베겠어.</a:t>
            </a:r>
            <a:br>
              <a:rPr lang="en" sz="1400">
                <a:solidFill>
                  <a:srgbClr val="ECECF1"/>
                </a:solidFill>
              </a:rPr>
            </a:br>
            <a:r>
              <a:rPr lang="en" sz="1400">
                <a:solidFill>
                  <a:srgbClr val="ECECF1"/>
                </a:solidFill>
              </a:rPr>
              <a:t>플레이어3: 난 돌을 캐서 건물을 짓는 데 사용할게.</a:t>
            </a:r>
            <a:br>
              <a:rPr lang="en" sz="1400">
                <a:solidFill>
                  <a:srgbClr val="ECECF1"/>
                </a:solidFill>
              </a:rPr>
            </a:br>
            <a:r>
              <a:rPr lang="en" sz="1400">
                <a:solidFill>
                  <a:srgbClr val="ECECF1"/>
                </a:solidFill>
              </a:rPr>
              <a:t>플레이어4: 나는 금을 찾아서 연구와 발전을 돕겠어.</a:t>
            </a:r>
            <a:br>
              <a:rPr lang="en" sz="1400">
                <a:solidFill>
                  <a:srgbClr val="ECECF1"/>
                </a:solidFill>
              </a:rPr>
            </a:br>
            <a:r>
              <a:rPr lang="en" sz="1400">
                <a:solidFill>
                  <a:srgbClr val="ECECF1"/>
                </a:solidFill>
              </a:rPr>
              <a:t>플레이어5: 난 인구를 키우기 위해 사람들의 건강과 기쁨을 챙기겠어.</a:t>
            </a:r>
            <a:endParaRPr sz="1400">
              <a:solidFill>
                <a:srgbClr val="ECECF1"/>
              </a:solidFill>
            </a:endParaRPr>
          </a:p>
          <a:p>
            <a:pPr indent="0" lvl="0" marL="0" rtl="0" algn="l">
              <a:spcBef>
                <a:spcPts val="1200"/>
              </a:spcBef>
              <a:spcAft>
                <a:spcPts val="1200"/>
              </a:spcAft>
              <a:buNone/>
            </a:pPr>
            <a:r>
              <a:rPr lang="en" sz="1400">
                <a:solidFill>
                  <a:srgbClr val="ECECF1"/>
                </a:solidFill>
              </a:rPr>
              <a:t>자원 업데이트:</a:t>
            </a:r>
            <a:br>
              <a:rPr lang="en" sz="1400">
                <a:solidFill>
                  <a:srgbClr val="ECECF1"/>
                </a:solidFill>
              </a:rPr>
            </a:br>
            <a:r>
              <a:rPr lang="en" sz="1400">
                <a:solidFill>
                  <a:srgbClr val="ECECF1"/>
                </a:solidFill>
              </a:rPr>
              <a:t>음식: +10</a:t>
            </a:r>
            <a:br>
              <a:rPr lang="en" sz="1400">
                <a:solidFill>
                  <a:srgbClr val="ECECF1"/>
                </a:solidFill>
              </a:rPr>
            </a:br>
            <a:r>
              <a:rPr lang="en" sz="1400">
                <a:solidFill>
                  <a:srgbClr val="ECECF1"/>
                </a:solidFill>
              </a:rPr>
              <a:t>목재: +5</a:t>
            </a:r>
            <a:br>
              <a:rPr lang="en" sz="1400">
                <a:solidFill>
                  <a:srgbClr val="ECECF1"/>
                </a:solidFill>
              </a:rPr>
            </a:br>
            <a:r>
              <a:rPr lang="en" sz="1400">
                <a:solidFill>
                  <a:srgbClr val="ECECF1"/>
                </a:solidFill>
              </a:rPr>
              <a:t>돌: +3</a:t>
            </a:r>
            <a:br>
              <a:rPr lang="en" sz="1400">
                <a:solidFill>
                  <a:srgbClr val="ECECF1"/>
                </a:solidFill>
              </a:rPr>
            </a:br>
            <a:r>
              <a:rPr lang="en" sz="1400">
                <a:solidFill>
                  <a:srgbClr val="ECECF1"/>
                </a:solidFill>
              </a:rPr>
              <a:t>금: +2</a:t>
            </a:r>
            <a:br>
              <a:rPr lang="en" sz="1400">
                <a:solidFill>
                  <a:srgbClr val="ECECF1"/>
                </a:solidFill>
              </a:rPr>
            </a:br>
            <a:r>
              <a:rPr lang="en" sz="1400">
                <a:solidFill>
                  <a:srgbClr val="ECECF1"/>
                </a:solidFill>
              </a:rPr>
              <a:t>인구: 5 -&gt; 6</a:t>
            </a:r>
            <a:endParaRPr sz="1400">
              <a:solidFill>
                <a:srgbClr val="ECECF1"/>
              </a:solidFill>
            </a:endParaRPr>
          </a:p>
        </p:txBody>
      </p:sp>
      <p:grpSp>
        <p:nvGrpSpPr>
          <p:cNvPr id="197" name="Google Shape;197;p29"/>
          <p:cNvGrpSpPr/>
          <p:nvPr/>
        </p:nvGrpSpPr>
        <p:grpSpPr>
          <a:xfrm>
            <a:off x="311625" y="243600"/>
            <a:ext cx="361800" cy="361800"/>
            <a:chOff x="311625" y="2966200"/>
            <a:chExt cx="361800" cy="361800"/>
          </a:xfrm>
        </p:grpSpPr>
        <p:sp>
          <p:nvSpPr>
            <p:cNvPr id="198" name="Google Shape;198;p29"/>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9"/>
            <p:cNvPicPr preferRelativeResize="0"/>
            <p:nvPr/>
          </p:nvPicPr>
          <p:blipFill>
            <a:blip r:embed="rId3">
              <a:alphaModFix/>
            </a:blip>
            <a:stretch>
              <a:fillRect/>
            </a:stretch>
          </p:blipFill>
          <p:spPr>
            <a:xfrm>
              <a:off x="311700" y="2966275"/>
              <a:ext cx="361650" cy="361650"/>
            </a:xfrm>
            <a:prstGeom prst="rect">
              <a:avLst/>
            </a:prstGeom>
            <a:noFill/>
            <a:ln>
              <a:noFill/>
            </a:ln>
          </p:spPr>
        </p:pic>
      </p:grpSp>
      <p:sp>
        <p:nvSpPr>
          <p:cNvPr id="200" name="Google Shape;200;p29"/>
          <p:cNvSpPr txBox="1"/>
          <p:nvPr>
            <p:ph idx="4294967295" type="body"/>
          </p:nvPr>
        </p:nvSpPr>
        <p:spPr>
          <a:xfrm>
            <a:off x="4892925" y="243600"/>
            <a:ext cx="3869100" cy="47049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ECECF1"/>
                </a:solidFill>
              </a:rPr>
              <a:t>상태 업데이트:</a:t>
            </a:r>
            <a:br>
              <a:rPr lang="en" sz="1400">
                <a:solidFill>
                  <a:srgbClr val="ECECF1"/>
                </a:solidFill>
              </a:rPr>
            </a:br>
            <a:r>
              <a:rPr lang="en" sz="1400">
                <a:solidFill>
                  <a:srgbClr val="ECECF1"/>
                </a:solidFill>
              </a:rPr>
              <a:t>건강: 안정적</a:t>
            </a:r>
            <a:br>
              <a:rPr lang="en" sz="1400">
                <a:solidFill>
                  <a:srgbClr val="ECECF1"/>
                </a:solidFill>
              </a:rPr>
            </a:br>
            <a:r>
              <a:rPr lang="en" sz="1400">
                <a:solidFill>
                  <a:srgbClr val="ECECF1"/>
                </a:solidFill>
              </a:rPr>
              <a:t>기쁨: 만족</a:t>
            </a:r>
            <a:br>
              <a:rPr lang="en" sz="1400">
                <a:solidFill>
                  <a:srgbClr val="ECECF1"/>
                </a:solidFill>
              </a:rPr>
            </a:br>
            <a:r>
              <a:rPr lang="en" sz="1400">
                <a:solidFill>
                  <a:srgbClr val="ECECF1"/>
                </a:solidFill>
              </a:rPr>
              <a:t>배고픔: 적당</a:t>
            </a:r>
            <a:br>
              <a:rPr lang="en" sz="1400">
                <a:solidFill>
                  <a:srgbClr val="ECECF1"/>
                </a:solidFill>
              </a:rPr>
            </a:br>
            <a:r>
              <a:rPr lang="en" sz="1400">
                <a:solidFill>
                  <a:srgbClr val="ECECF1"/>
                </a:solidFill>
              </a:rPr>
              <a:t>피곤함: 보통</a:t>
            </a:r>
            <a:endParaRPr sz="1400">
              <a:solidFill>
                <a:srgbClr val="ECECF1"/>
              </a:solidFill>
            </a:endParaRPr>
          </a:p>
          <a:p>
            <a:pPr indent="0" lvl="0" marL="0" rtl="0" algn="l">
              <a:spcBef>
                <a:spcPts val="1200"/>
              </a:spcBef>
              <a:spcAft>
                <a:spcPts val="0"/>
              </a:spcAft>
              <a:buNone/>
            </a:pPr>
            <a:r>
              <a:rPr lang="en" sz="1400">
                <a:solidFill>
                  <a:srgbClr val="ECECF1"/>
                </a:solidFill>
              </a:rPr>
              <a:t>환경 업데이트:</a:t>
            </a:r>
            <a:br>
              <a:rPr lang="en" sz="1400">
                <a:solidFill>
                  <a:srgbClr val="ECECF1"/>
                </a:solidFill>
              </a:rPr>
            </a:br>
            <a:r>
              <a:rPr lang="en" sz="1400">
                <a:solidFill>
                  <a:srgbClr val="ECECF1"/>
                </a:solidFill>
              </a:rPr>
              <a:t>날씨: 맑음</a:t>
            </a:r>
            <a:br>
              <a:rPr lang="en" sz="1400">
                <a:solidFill>
                  <a:srgbClr val="ECECF1"/>
                </a:solidFill>
              </a:rPr>
            </a:br>
            <a:r>
              <a:rPr lang="en" sz="1400">
                <a:solidFill>
                  <a:srgbClr val="ECECF1"/>
                </a:solidFill>
              </a:rPr>
              <a:t>계절: 봄</a:t>
            </a:r>
            <a:br>
              <a:rPr lang="en" sz="1400">
                <a:solidFill>
                  <a:srgbClr val="ECECF1"/>
                </a:solidFill>
              </a:rPr>
            </a:br>
            <a:r>
              <a:rPr lang="en" sz="1400">
                <a:solidFill>
                  <a:srgbClr val="ECECF1"/>
                </a:solidFill>
              </a:rPr>
              <a:t>동물: 사슴 발견</a:t>
            </a:r>
            <a:br>
              <a:rPr lang="en" sz="1400">
                <a:solidFill>
                  <a:srgbClr val="ECECF1"/>
                </a:solidFill>
              </a:rPr>
            </a:br>
            <a:r>
              <a:rPr lang="en" sz="1400">
                <a:solidFill>
                  <a:srgbClr val="ECECF1"/>
                </a:solidFill>
              </a:rPr>
              <a:t>자연 재해: 없음</a:t>
            </a:r>
            <a:endParaRPr sz="1400">
              <a:solidFill>
                <a:srgbClr val="ECECF1"/>
              </a:solidFill>
            </a:endParaRPr>
          </a:p>
          <a:p>
            <a:pPr indent="0" lvl="0" marL="0" rtl="0" algn="l">
              <a:spcBef>
                <a:spcPts val="1200"/>
              </a:spcBef>
              <a:spcAft>
                <a:spcPts val="1200"/>
              </a:spcAft>
              <a:buNone/>
            </a:pPr>
            <a:r>
              <a:rPr lang="en" sz="1400">
                <a:solidFill>
                  <a:srgbClr val="ECECF1"/>
                </a:solidFill>
              </a:rPr>
              <a:t>포인트 업데이트:</a:t>
            </a:r>
            <a:br>
              <a:rPr lang="en" sz="1400">
                <a:solidFill>
                  <a:srgbClr val="ECECF1"/>
                </a:solidFill>
              </a:rPr>
            </a:br>
            <a:r>
              <a:rPr lang="en" sz="1400">
                <a:solidFill>
                  <a:srgbClr val="ECECF1"/>
                </a:solidFill>
              </a:rPr>
              <a:t>발전: +2</a:t>
            </a:r>
            <a:br>
              <a:rPr lang="en" sz="1400">
                <a:solidFill>
                  <a:srgbClr val="ECECF1"/>
                </a:solidFill>
              </a:rPr>
            </a:br>
            <a:r>
              <a:rPr lang="en" sz="1400">
                <a:solidFill>
                  <a:srgbClr val="ECECF1"/>
                </a:solidFill>
              </a:rPr>
              <a:t>연구: +1</a:t>
            </a:r>
            <a:br>
              <a:rPr lang="en" sz="1400">
                <a:solidFill>
                  <a:srgbClr val="ECECF1"/>
                </a:solidFill>
              </a:rPr>
            </a:br>
            <a:r>
              <a:rPr lang="en" sz="1400">
                <a:solidFill>
                  <a:srgbClr val="ECECF1"/>
                </a:solidFill>
              </a:rPr>
              <a:t>문화: +1</a:t>
            </a:r>
            <a:br>
              <a:rPr lang="en" sz="1400">
                <a:solidFill>
                  <a:srgbClr val="ECECF1"/>
                </a:solidFill>
              </a:rPr>
            </a:br>
            <a:r>
              <a:rPr lang="en" sz="1400">
                <a:solidFill>
                  <a:srgbClr val="ECECF1"/>
                </a:solidFill>
              </a:rPr>
              <a:t>전투력: +0 …</a:t>
            </a:r>
            <a:endParaRPr sz="1400">
              <a:solidFill>
                <a:srgbClr val="ECECF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0"/>
          <p:cNvPicPr preferRelativeResize="0"/>
          <p:nvPr/>
        </p:nvPicPr>
        <p:blipFill>
          <a:blip r:embed="rId3">
            <a:alphaModFix/>
          </a:blip>
          <a:stretch>
            <a:fillRect/>
          </a:stretch>
        </p:blipFill>
        <p:spPr>
          <a:xfrm>
            <a:off x="-48725" y="-29650"/>
            <a:ext cx="9241452" cy="520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Prompt Engineering Methods</a:t>
            </a:r>
            <a:endParaRPr/>
          </a:p>
        </p:txBody>
      </p:sp>
      <p:sp>
        <p:nvSpPr>
          <p:cNvPr id="211" name="Google Shape;211;p31"/>
          <p:cNvSpPr txBox="1"/>
          <p:nvPr>
            <p:ph idx="1" type="body"/>
          </p:nvPr>
        </p:nvSpPr>
        <p:spPr>
          <a:xfrm>
            <a:off x="311700" y="1152475"/>
            <a:ext cx="23709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Guidelines</a:t>
            </a:r>
            <a:endParaRPr/>
          </a:p>
          <a:p>
            <a:pPr indent="-342900" lvl="0" marL="457200" rtl="0" algn="l">
              <a:lnSpc>
                <a:spcPct val="150000"/>
              </a:lnSpc>
              <a:spcBef>
                <a:spcPts val="0"/>
              </a:spcBef>
              <a:spcAft>
                <a:spcPts val="0"/>
              </a:spcAft>
              <a:buSzPts val="1800"/>
              <a:buAutoNum type="arabicPeriod"/>
            </a:pPr>
            <a:r>
              <a:rPr lang="en"/>
              <a:t>Iterative</a:t>
            </a:r>
            <a:endParaRPr/>
          </a:p>
          <a:p>
            <a:pPr indent="-342900" lvl="0" marL="457200" rtl="0" algn="l">
              <a:lnSpc>
                <a:spcPct val="150000"/>
              </a:lnSpc>
              <a:spcBef>
                <a:spcPts val="0"/>
              </a:spcBef>
              <a:spcAft>
                <a:spcPts val="0"/>
              </a:spcAft>
              <a:buSzPts val="1800"/>
              <a:buAutoNum type="arabicPeriod"/>
            </a:pPr>
            <a:r>
              <a:rPr lang="en"/>
              <a:t>Summarizing</a:t>
            </a:r>
            <a:endParaRPr/>
          </a:p>
          <a:p>
            <a:pPr indent="-342900" lvl="0" marL="457200" rtl="0" algn="l">
              <a:lnSpc>
                <a:spcPct val="150000"/>
              </a:lnSpc>
              <a:spcBef>
                <a:spcPts val="0"/>
              </a:spcBef>
              <a:spcAft>
                <a:spcPts val="0"/>
              </a:spcAft>
              <a:buSzPts val="1800"/>
              <a:buAutoNum type="arabicPeriod"/>
            </a:pPr>
            <a:r>
              <a:rPr lang="en"/>
              <a:t>Inferring</a:t>
            </a:r>
            <a:endParaRPr/>
          </a:p>
          <a:p>
            <a:pPr indent="-342900" lvl="0" marL="457200" rtl="0" algn="l">
              <a:lnSpc>
                <a:spcPct val="150000"/>
              </a:lnSpc>
              <a:spcBef>
                <a:spcPts val="0"/>
              </a:spcBef>
              <a:spcAft>
                <a:spcPts val="0"/>
              </a:spcAft>
              <a:buSzPts val="1800"/>
              <a:buAutoNum type="arabicPeriod"/>
            </a:pPr>
            <a:r>
              <a:rPr lang="en"/>
              <a:t>Transforming</a:t>
            </a:r>
            <a:endParaRPr/>
          </a:p>
          <a:p>
            <a:pPr indent="-342900" lvl="0" marL="457200" rtl="0" algn="l">
              <a:lnSpc>
                <a:spcPct val="150000"/>
              </a:lnSpc>
              <a:spcBef>
                <a:spcPts val="0"/>
              </a:spcBef>
              <a:spcAft>
                <a:spcPts val="0"/>
              </a:spcAft>
              <a:buSzPts val="1800"/>
              <a:buAutoNum type="arabicPeriod"/>
            </a:pPr>
            <a:r>
              <a:rPr lang="en"/>
              <a:t>Expanding</a:t>
            </a:r>
            <a:endParaRPr/>
          </a:p>
        </p:txBody>
      </p:sp>
      <p:sp>
        <p:nvSpPr>
          <p:cNvPr id="212" name="Google Shape;212;p31"/>
          <p:cNvSpPr txBox="1"/>
          <p:nvPr>
            <p:ph idx="1" type="body"/>
          </p:nvPr>
        </p:nvSpPr>
        <p:spPr>
          <a:xfrm>
            <a:off x="2744800" y="1152475"/>
            <a:ext cx="23709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t>지침</a:t>
            </a:r>
            <a:br>
              <a:rPr lang="en"/>
            </a:br>
            <a:r>
              <a:rPr lang="en"/>
              <a:t>반복</a:t>
            </a:r>
            <a:br>
              <a:rPr lang="en"/>
            </a:br>
            <a:r>
              <a:rPr lang="en"/>
              <a:t>요약</a:t>
            </a:r>
            <a:br>
              <a:rPr lang="en"/>
            </a:br>
            <a:r>
              <a:rPr lang="en"/>
              <a:t>추론</a:t>
            </a:r>
            <a:br>
              <a:rPr lang="en"/>
            </a:br>
            <a:r>
              <a:rPr lang="en"/>
              <a:t>변형</a:t>
            </a:r>
            <a:br>
              <a:rPr lang="en"/>
            </a:br>
            <a:r>
              <a:rPr lang="en"/>
              <a:t>확장</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 </a:t>
            </a:r>
            <a:r>
              <a:rPr lang="en"/>
              <a:t>Guidelines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p:nvPr>
            <p:ph idx="2" type="pic"/>
          </p:nvPr>
        </p:nvSpPr>
        <p:spPr>
          <a:xfrm>
            <a:off x="284559" y="283964"/>
            <a:ext cx="8574900" cy="4575600"/>
          </a:xfrm>
          <a:prstGeom prst="roundRect">
            <a:avLst>
              <a:gd fmla="val 1861" name="adj"/>
            </a:avLst>
          </a:prstGeom>
          <a:solidFill>
            <a:srgbClr val="3E4247"/>
          </a:solidFill>
          <a:ln>
            <a:noFill/>
          </a:ln>
        </p:spPr>
      </p:sp>
      <p:sp>
        <p:nvSpPr>
          <p:cNvPr id="70" name="Google Shape;70;p15"/>
          <p:cNvSpPr txBox="1"/>
          <p:nvPr/>
        </p:nvSpPr>
        <p:spPr>
          <a:xfrm>
            <a:off x="504254" y="485933"/>
            <a:ext cx="2167500" cy="1617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DCDEE0"/>
              </a:buClr>
              <a:buSzPts val="800"/>
              <a:buFont typeface="Inter"/>
              <a:buNone/>
            </a:pPr>
            <a:r>
              <a:rPr b="1" lang="en" sz="800">
                <a:solidFill>
                  <a:srgbClr val="DCDEE0"/>
                </a:solidFill>
                <a:latin typeface="Inter"/>
                <a:ea typeface="Inter"/>
                <a:cs typeface="Inter"/>
                <a:sym typeface="Inter"/>
              </a:rPr>
              <a:t>Taehee Lee</a:t>
            </a:r>
            <a:r>
              <a:rPr b="1" i="0" lang="en" sz="800" u="none" cap="none" strike="noStrike">
                <a:solidFill>
                  <a:srgbClr val="DCDEE0"/>
                </a:solidFill>
                <a:latin typeface="Inter"/>
                <a:ea typeface="Inter"/>
                <a:cs typeface="Inter"/>
                <a:sym typeface="Inter"/>
              </a:rPr>
              <a:t>. </a:t>
            </a:r>
            <a:r>
              <a:rPr lang="en" sz="700">
                <a:solidFill>
                  <a:srgbClr val="DCDEE0"/>
                </a:solidFill>
                <a:latin typeface="Inter"/>
                <a:ea typeface="Inter"/>
                <a:cs typeface="Inter"/>
                <a:sym typeface="Inter"/>
              </a:rPr>
              <a:t>Deep Hacker</a:t>
            </a:r>
            <a:endParaRPr sz="500"/>
          </a:p>
        </p:txBody>
      </p:sp>
      <p:sp>
        <p:nvSpPr>
          <p:cNvPr id="71" name="Google Shape;71;p15"/>
          <p:cNvSpPr txBox="1"/>
          <p:nvPr/>
        </p:nvSpPr>
        <p:spPr>
          <a:xfrm>
            <a:off x="2337822" y="1067321"/>
            <a:ext cx="2432100" cy="3309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DCDEE0"/>
              </a:buClr>
              <a:buSzPts val="1900"/>
              <a:buFont typeface="Inter"/>
              <a:buNone/>
            </a:pPr>
            <a:r>
              <a:rPr b="1" lang="en" sz="1900">
                <a:solidFill>
                  <a:srgbClr val="DCDEE0"/>
                </a:solidFill>
                <a:latin typeface="IBM Plex Sans KR"/>
                <a:ea typeface="IBM Plex Sans KR"/>
                <a:cs typeface="IBM Plex Sans KR"/>
                <a:sym typeface="IBM Plex Sans KR"/>
              </a:rPr>
              <a:t>이 태 희 Brad</a:t>
            </a:r>
            <a:endParaRPr sz="500">
              <a:latin typeface="IBM Plex Sans KR"/>
              <a:ea typeface="IBM Plex Sans KR"/>
              <a:cs typeface="IBM Plex Sans KR"/>
              <a:sym typeface="IBM Plex Sans KR"/>
            </a:endParaRPr>
          </a:p>
        </p:txBody>
      </p:sp>
      <p:sp>
        <p:nvSpPr>
          <p:cNvPr id="72" name="Google Shape;72;p15"/>
          <p:cNvSpPr txBox="1"/>
          <p:nvPr/>
        </p:nvSpPr>
        <p:spPr>
          <a:xfrm>
            <a:off x="2336447" y="1541625"/>
            <a:ext cx="4117200" cy="577200"/>
          </a:xfrm>
          <a:prstGeom prst="rect">
            <a:avLst/>
          </a:prstGeom>
          <a:noFill/>
          <a:ln>
            <a:noFill/>
          </a:ln>
        </p:spPr>
        <p:txBody>
          <a:bodyPr anchorCtr="0" anchor="t" bIns="19050" lIns="19050" spcFirstLastPara="1" rIns="19050" wrap="square" tIns="19050">
            <a:spAutoFit/>
          </a:bodyPr>
          <a:lstStyle/>
          <a:p>
            <a:pPr indent="0" lvl="0" marL="0" marR="0" rtl="0" algn="l">
              <a:lnSpc>
                <a:spcPct val="150000"/>
              </a:lnSpc>
              <a:spcBef>
                <a:spcPts val="0"/>
              </a:spcBef>
              <a:spcAft>
                <a:spcPts val="0"/>
              </a:spcAft>
              <a:buClr>
                <a:srgbClr val="DCDEE0"/>
              </a:buClr>
              <a:buSzPts val="800"/>
              <a:buFont typeface="Inter"/>
              <a:buNone/>
            </a:pPr>
            <a:r>
              <a:rPr lang="en" sz="1400">
                <a:solidFill>
                  <a:srgbClr val="DCDEE0"/>
                </a:solidFill>
                <a:latin typeface="IBM Plex Sans KR"/>
                <a:ea typeface="IBM Plex Sans KR"/>
                <a:cs typeface="IBM Plex Sans KR"/>
                <a:sym typeface="IBM Plex Sans KR"/>
              </a:rPr>
              <a:t>(개발을 포함한) 창의적인 모든 것을 좋아합니다.</a:t>
            </a:r>
            <a:endParaRPr sz="1400">
              <a:solidFill>
                <a:srgbClr val="DCDEE0"/>
              </a:solidFill>
              <a:latin typeface="IBM Plex Sans KR"/>
              <a:ea typeface="IBM Plex Sans KR"/>
              <a:cs typeface="IBM Plex Sans KR"/>
              <a:sym typeface="IBM Plex Sans KR"/>
            </a:endParaRPr>
          </a:p>
          <a:p>
            <a:pPr indent="0" lvl="0" marL="0" marR="0" rtl="0" algn="l">
              <a:lnSpc>
                <a:spcPct val="150000"/>
              </a:lnSpc>
              <a:spcBef>
                <a:spcPts val="0"/>
              </a:spcBef>
              <a:spcAft>
                <a:spcPts val="0"/>
              </a:spcAft>
              <a:buClr>
                <a:srgbClr val="DCDEE0"/>
              </a:buClr>
              <a:buSzPts val="800"/>
              <a:buFont typeface="Inter"/>
              <a:buNone/>
            </a:pPr>
            <a:r>
              <a:rPr lang="en" sz="1400">
                <a:solidFill>
                  <a:srgbClr val="DCDEE0"/>
                </a:solidFill>
                <a:latin typeface="IBM Plex Sans KR"/>
                <a:ea typeface="IBM Plex Sans KR"/>
                <a:cs typeface="IBM Plex Sans KR"/>
                <a:sym typeface="IBM Plex Sans KR"/>
              </a:rPr>
              <a:t>빠르게 도전하여 빠르게 만들고 빠르게 실패합니다.</a:t>
            </a:r>
            <a:endParaRPr sz="1400">
              <a:solidFill>
                <a:srgbClr val="DCDEE0"/>
              </a:solidFill>
              <a:latin typeface="IBM Plex Sans KR"/>
              <a:ea typeface="IBM Plex Sans KR"/>
              <a:cs typeface="IBM Plex Sans KR"/>
              <a:sym typeface="IBM Plex Sans KR"/>
            </a:endParaRPr>
          </a:p>
        </p:txBody>
      </p:sp>
      <p:pic>
        <p:nvPicPr>
          <p:cNvPr id="73" name="Google Shape;73;p15"/>
          <p:cNvPicPr preferRelativeResize="0"/>
          <p:nvPr/>
        </p:nvPicPr>
        <p:blipFill>
          <a:blip r:embed="rId3">
            <a:alphaModFix/>
          </a:blip>
          <a:stretch>
            <a:fillRect/>
          </a:stretch>
        </p:blipFill>
        <p:spPr>
          <a:xfrm>
            <a:off x="818578" y="1010175"/>
            <a:ext cx="1267200" cy="1267200"/>
          </a:xfrm>
          <a:prstGeom prst="ellipse">
            <a:avLst/>
          </a:prstGeom>
          <a:noFill/>
          <a:ln>
            <a:noFill/>
          </a:ln>
        </p:spPr>
      </p:pic>
      <p:sp>
        <p:nvSpPr>
          <p:cNvPr id="74" name="Google Shape;74;p15"/>
          <p:cNvSpPr txBox="1"/>
          <p:nvPr/>
        </p:nvSpPr>
        <p:spPr>
          <a:xfrm>
            <a:off x="818578" y="2512838"/>
            <a:ext cx="4690200" cy="1508400"/>
          </a:xfrm>
          <a:prstGeom prst="rect">
            <a:avLst/>
          </a:prstGeom>
          <a:noFill/>
          <a:ln>
            <a:noFill/>
          </a:ln>
        </p:spPr>
        <p:txBody>
          <a:bodyPr anchorCtr="0" anchor="t" bIns="34275" lIns="34275" spcFirstLastPara="1" rIns="34275" wrap="square" tIns="34275">
            <a:spAutoFit/>
          </a:bodyPr>
          <a:lstStyle/>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창의적인 AI 솔루션 </a:t>
            </a:r>
            <a:r>
              <a:rPr lang="en" sz="1100" u="sng">
                <a:solidFill>
                  <a:schemeClr val="lt2"/>
                </a:solidFill>
                <a:latin typeface="IBM Plex Sans KR"/>
                <a:ea typeface="IBM Plex Sans KR"/>
                <a:cs typeface="IBM Plex Sans KR"/>
                <a:sym typeface="IBM Plex Sans KR"/>
                <a:hlinkClick r:id="rId4">
                  <a:extLst>
                    <a:ext uri="{A12FA001-AC4F-418D-AE19-62706E023703}">
                      <ahyp:hlinkClr val="tx"/>
                    </a:ext>
                  </a:extLst>
                </a:hlinkClick>
              </a:rPr>
              <a:t>The Matrix</a:t>
            </a:r>
            <a:r>
              <a:rPr lang="en" sz="1100">
                <a:solidFill>
                  <a:schemeClr val="lt2"/>
                </a:solidFill>
                <a:latin typeface="IBM Plex Sans KR"/>
                <a:ea typeface="IBM Plex Sans KR"/>
                <a:cs typeface="IBM Plex Sans KR"/>
                <a:sym typeface="IBM Plex Sans KR"/>
              </a:rPr>
              <a:t> 대표이사</a:t>
            </a:r>
            <a:endParaRPr sz="1100">
              <a:solidFill>
                <a:schemeClr val="lt2"/>
              </a:solidFill>
              <a:latin typeface="IBM Plex Sans KR"/>
              <a:ea typeface="IBM Plex Sans KR"/>
              <a:cs typeface="IBM Plex Sans KR"/>
              <a:sym typeface="IBM Plex Sans KR"/>
            </a:endParaRPr>
          </a:p>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AI 딥테크 유튜브 </a:t>
            </a:r>
            <a:r>
              <a:rPr lang="en" sz="1100" u="sng">
                <a:solidFill>
                  <a:schemeClr val="lt2"/>
                </a:solidFill>
                <a:latin typeface="IBM Plex Sans KR"/>
                <a:ea typeface="IBM Plex Sans KR"/>
                <a:cs typeface="IBM Plex Sans KR"/>
                <a:sym typeface="IBM Plex Sans KR"/>
                <a:hlinkClick r:id="rId5">
                  <a:extLst>
                    <a:ext uri="{A12FA001-AC4F-418D-AE19-62706E023703}">
                      <ahyp:hlinkClr val="tx"/>
                    </a:ext>
                  </a:extLst>
                </a:hlinkClick>
              </a:rPr>
              <a:t>빵형의 개발도상국</a:t>
            </a:r>
            <a:r>
              <a:rPr lang="en" sz="1100">
                <a:solidFill>
                  <a:schemeClr val="lt2"/>
                </a:solidFill>
                <a:latin typeface="IBM Plex Sans KR"/>
                <a:ea typeface="IBM Plex Sans KR"/>
                <a:cs typeface="IBM Plex Sans KR"/>
                <a:sym typeface="IBM Plex Sans KR"/>
              </a:rPr>
              <a:t> 운영</a:t>
            </a:r>
            <a:endParaRPr sz="1100">
              <a:solidFill>
                <a:schemeClr val="lt2"/>
              </a:solidFill>
              <a:latin typeface="IBM Plex Sans KR"/>
              <a:ea typeface="IBM Plex Sans KR"/>
              <a:cs typeface="IBM Plex Sans KR"/>
              <a:sym typeface="IBM Plex Sans KR"/>
            </a:endParaRPr>
          </a:p>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한국교원대학교 AI융합교육대학원 겸임강사</a:t>
            </a:r>
            <a:endParaRPr sz="1100">
              <a:solidFill>
                <a:schemeClr val="lt2"/>
              </a:solidFill>
              <a:latin typeface="IBM Plex Sans KR"/>
              <a:ea typeface="IBM Plex Sans KR"/>
              <a:cs typeface="IBM Plex Sans KR"/>
              <a:sym typeface="IBM Plex Sans KR"/>
            </a:endParaRPr>
          </a:p>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충남대학교 산업인공지능 강사</a:t>
            </a:r>
            <a:endParaRPr sz="1100">
              <a:solidFill>
                <a:schemeClr val="lt2"/>
              </a:solidFill>
              <a:latin typeface="IBM Plex Sans KR"/>
              <a:ea typeface="IBM Plex Sans KR"/>
              <a:cs typeface="IBM Plex Sans KR"/>
              <a:sym typeface="IBM Plex Sans KR"/>
            </a:endParaRPr>
          </a:p>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한국원자력연구원 AI미니석사과정 교수</a:t>
            </a:r>
            <a:endParaRPr sz="1100">
              <a:solidFill>
                <a:schemeClr val="lt2"/>
              </a:solidFill>
              <a:latin typeface="IBM Plex Sans KR"/>
              <a:ea typeface="IBM Plex Sans KR"/>
              <a:cs typeface="IBM Plex Sans KR"/>
              <a:sym typeface="IBM Plex Sans KR"/>
            </a:endParaRPr>
          </a:p>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현대모비스, 신한은행, 한국표준과학연구원 등 AI 역량강화 연수</a:t>
            </a:r>
            <a:endParaRPr sz="1100"/>
          </a:p>
        </p:txBody>
      </p:sp>
      <p:pic>
        <p:nvPicPr>
          <p:cNvPr id="75" name="Google Shape;75;p15"/>
          <p:cNvPicPr preferRelativeResize="0"/>
          <p:nvPr/>
        </p:nvPicPr>
        <p:blipFill>
          <a:blip r:embed="rId6">
            <a:alphaModFix/>
          </a:blip>
          <a:stretch>
            <a:fillRect/>
          </a:stretch>
        </p:blipFill>
        <p:spPr>
          <a:xfrm>
            <a:off x="3721363" y="1030227"/>
            <a:ext cx="336822" cy="3270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프롬프팅 원칙</a:t>
            </a:r>
            <a:endParaRPr/>
          </a:p>
        </p:txBody>
      </p:sp>
      <p:sp>
        <p:nvSpPr>
          <p:cNvPr id="223" name="Google Shape;22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AutoNum type="arabicPeriod"/>
            </a:pPr>
            <a:r>
              <a:rPr lang="en">
                <a:solidFill>
                  <a:schemeClr val="dk1"/>
                </a:solidFill>
              </a:rPr>
              <a:t>명확하고 구체적인 지침 작성하기</a:t>
            </a:r>
            <a:endParaRPr>
              <a:solidFill>
                <a:schemeClr val="dk1"/>
              </a:solidFill>
            </a:endParaRPr>
          </a:p>
          <a:p>
            <a:pPr indent="-342900" lvl="0" marL="457200" rtl="0" algn="l">
              <a:lnSpc>
                <a:spcPct val="200000"/>
              </a:lnSpc>
              <a:spcBef>
                <a:spcPts val="0"/>
              </a:spcBef>
              <a:spcAft>
                <a:spcPts val="0"/>
              </a:spcAft>
              <a:buSzPts val="1800"/>
              <a:buAutoNum type="arabicPeriod"/>
            </a:pPr>
            <a:r>
              <a:rPr lang="en"/>
              <a:t>모델에게 “생각할 시간”을 주기</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1-1. 구분 기호를 사용하여 구분되는 부분을 명확하게 표시</a:t>
            </a:r>
            <a:endParaRPr/>
          </a:p>
        </p:txBody>
      </p:sp>
      <p:sp>
        <p:nvSpPr>
          <p:cNvPr id="229" name="Google Shape;229;p34"/>
          <p:cNvSpPr txBox="1"/>
          <p:nvPr>
            <p:ph idx="1" type="body"/>
          </p:nvPr>
        </p:nvSpPr>
        <p:spPr>
          <a:xfrm>
            <a:off x="921700" y="1152475"/>
            <a:ext cx="7910700" cy="2115900"/>
          </a:xfrm>
          <a:prstGeom prst="rect">
            <a:avLst/>
          </a:prstGeom>
          <a:solidFill>
            <a:srgbClr val="343541"/>
          </a:solidFill>
          <a:ln>
            <a:noFill/>
          </a:ln>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solidFill>
                  <a:srgbClr val="ECECF1"/>
                </a:solidFill>
              </a:rPr>
              <a:t>백틱 세 개로 구분된 텍스트를 한 문장으로 요약합니다.</a:t>
            </a:r>
            <a:endParaRPr>
              <a:solidFill>
                <a:srgbClr val="ECECF1"/>
              </a:solidFill>
            </a:endParaRPr>
          </a:p>
          <a:p>
            <a:pPr indent="0" lvl="0" marL="0" rtl="0" algn="l">
              <a:spcBef>
                <a:spcPts val="1200"/>
              </a:spcBef>
              <a:spcAft>
                <a:spcPts val="1200"/>
              </a:spcAft>
              <a:buNone/>
            </a:pPr>
            <a:r>
              <a:rPr lang="en">
                <a:solidFill>
                  <a:srgbClr val="ECECF1"/>
                </a:solidFill>
              </a:rPr>
              <a:t>```</a:t>
            </a:r>
            <a:r>
              <a:rPr lang="en">
                <a:solidFill>
                  <a:srgbClr val="ECECF1"/>
                </a:solidFill>
                <a:highlight>
                  <a:schemeClr val="lt1"/>
                </a:highlight>
              </a:rPr>
              <a:t>가능한 한 명확하고 구체적인 지침을 제공하여 모델이 수행하기를 원하는 작업을 표현해야 합니다. 이렇게 하면 모델을 원하는 출력으로 안내하고 관련성이 없거나 잘못된 응답을 받을 가능성을 줄일 수 있습니다. 명확한 프롬프트를 작성하는 것과 짧은 프롬프트를 작성하는 것을 혼동하지 마세요. 대부분의 경우 프롬프트가 길수록 모델에 더 명확하고 맥락을 제공하여 더 상세하고 관련성 있는 출력을 얻을 수 있습니다.</a:t>
            </a:r>
            <a:r>
              <a:rPr lang="en">
                <a:solidFill>
                  <a:srgbClr val="ECECF1"/>
                </a:solidFill>
              </a:rPr>
              <a:t>```</a:t>
            </a:r>
            <a:endParaRPr>
              <a:solidFill>
                <a:srgbClr val="ECECF1"/>
              </a:solidFill>
            </a:endParaRPr>
          </a:p>
        </p:txBody>
      </p:sp>
      <p:sp>
        <p:nvSpPr>
          <p:cNvPr id="230" name="Google Shape;230;p34"/>
          <p:cNvSpPr txBox="1"/>
          <p:nvPr>
            <p:ph idx="1" type="body"/>
          </p:nvPr>
        </p:nvSpPr>
        <p:spPr>
          <a:xfrm>
            <a:off x="921700" y="3268325"/>
            <a:ext cx="7910700" cy="15117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가능한 한 명확하고 구체적인 지침을 제공하여 모델이 원하는 작업을 수행하도록 해야합니다. 프롬프트를 길게 작성하는 것이 더 유익하며, 모델에게 명확한 맥락과 상세한 출력을 얻을 수 있도록 도와줍니다.</a:t>
            </a:r>
            <a:endParaRPr>
              <a:solidFill>
                <a:srgbClr val="ECECF1"/>
              </a:solidFill>
            </a:endParaRPr>
          </a:p>
        </p:txBody>
      </p:sp>
      <p:pic>
        <p:nvPicPr>
          <p:cNvPr id="231" name="Google Shape;231;p34"/>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232" name="Google Shape;232;p34"/>
          <p:cNvGrpSpPr/>
          <p:nvPr/>
        </p:nvGrpSpPr>
        <p:grpSpPr>
          <a:xfrm>
            <a:off x="311625" y="3268325"/>
            <a:ext cx="361800" cy="361800"/>
            <a:chOff x="311625" y="2966200"/>
            <a:chExt cx="361800" cy="361800"/>
          </a:xfrm>
        </p:grpSpPr>
        <p:sp>
          <p:nvSpPr>
            <p:cNvPr id="233" name="Google Shape;233;p34"/>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34"/>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a:t>
            </a:r>
            <a:r>
              <a:rPr lang="en"/>
              <a:t>략 1-1. 구분 기호를 사용하여 구분되는 부분을 명확하게 표시</a:t>
            </a:r>
            <a:endParaRPr/>
          </a:p>
        </p:txBody>
      </p:sp>
      <p:sp>
        <p:nvSpPr>
          <p:cNvPr id="240" name="Google Shape;24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```(백틱)</a:t>
            </a:r>
            <a:endParaRPr/>
          </a:p>
          <a:p>
            <a:pPr indent="-342900" lvl="0" marL="457200" rtl="0" algn="l">
              <a:lnSpc>
                <a:spcPct val="200000"/>
              </a:lnSpc>
              <a:spcBef>
                <a:spcPts val="0"/>
              </a:spcBef>
              <a:spcAft>
                <a:spcPts val="0"/>
              </a:spcAft>
              <a:buSzPts val="1800"/>
              <a:buChar char="●"/>
            </a:pPr>
            <a:r>
              <a:rPr lang="en"/>
              <a:t>"""(쌍따옴표 3개)</a:t>
            </a:r>
            <a:endParaRPr/>
          </a:p>
          <a:p>
            <a:pPr indent="-342900" lvl="0" marL="457200" rtl="0" algn="l">
              <a:lnSpc>
                <a:spcPct val="200000"/>
              </a:lnSpc>
              <a:spcBef>
                <a:spcPts val="0"/>
              </a:spcBef>
              <a:spcAft>
                <a:spcPts val="0"/>
              </a:spcAft>
              <a:buSzPts val="1800"/>
              <a:buChar char="●"/>
            </a:pPr>
            <a:r>
              <a:rPr lang="en"/>
              <a:t>&lt; &gt;</a:t>
            </a:r>
            <a:endParaRPr/>
          </a:p>
          <a:p>
            <a:pPr indent="-342900" lvl="0" marL="457200" rtl="0" algn="l">
              <a:lnSpc>
                <a:spcPct val="200000"/>
              </a:lnSpc>
              <a:spcBef>
                <a:spcPts val="0"/>
              </a:spcBef>
              <a:spcAft>
                <a:spcPts val="0"/>
              </a:spcAft>
              <a:buSzPts val="1800"/>
              <a:buChar char="●"/>
            </a:pPr>
            <a:r>
              <a:rPr lang="en"/>
              <a:t>&lt;tag&gt; &lt;/tag&gt;</a:t>
            </a:r>
            <a:endParaRPr/>
          </a:p>
          <a:p>
            <a:pPr indent="-342900" lvl="0" marL="457200" rtl="0" algn="l">
              <a:lnSpc>
                <a:spcPct val="200000"/>
              </a:lnSpc>
              <a:spcBef>
                <a:spcPts val="0"/>
              </a:spcBef>
              <a:spcAft>
                <a:spcPts val="0"/>
              </a:spcAft>
              <a:buSzPts val="1800"/>
              <a:buChar char="●"/>
            </a:pP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1-2. 구조화</a:t>
            </a:r>
            <a:r>
              <a:rPr lang="en"/>
              <a:t>된 응답 요청</a:t>
            </a:r>
            <a:endParaRPr/>
          </a:p>
        </p:txBody>
      </p:sp>
      <p:sp>
        <p:nvSpPr>
          <p:cNvPr id="246" name="Google Shape;246;p36"/>
          <p:cNvSpPr txBox="1"/>
          <p:nvPr>
            <p:ph idx="1" type="body"/>
          </p:nvPr>
        </p:nvSpPr>
        <p:spPr>
          <a:xfrm>
            <a:off x="921700" y="1152475"/>
            <a:ext cx="7910700" cy="9771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저자 및 장르와 함께 세 개의 가상 도서 목록을 생성합니다. book_id, title, author, genre 키와 함께 JSON 형식으로 작성해주세요.</a:t>
            </a:r>
            <a:endParaRPr>
              <a:solidFill>
                <a:srgbClr val="ECECF1"/>
              </a:solidFill>
            </a:endParaRPr>
          </a:p>
        </p:txBody>
      </p:sp>
      <p:sp>
        <p:nvSpPr>
          <p:cNvPr id="247" name="Google Shape;247;p36"/>
          <p:cNvSpPr txBox="1"/>
          <p:nvPr>
            <p:ph idx="1" type="body"/>
          </p:nvPr>
        </p:nvSpPr>
        <p:spPr>
          <a:xfrm>
            <a:off x="921700" y="2129575"/>
            <a:ext cx="7910700" cy="2650500"/>
          </a:xfrm>
          <a:prstGeom prst="rect">
            <a:avLst/>
          </a:prstGeom>
          <a:solidFill>
            <a:srgbClr val="444654"/>
          </a:solidFill>
          <a:ln>
            <a:noFill/>
          </a:ln>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en">
                <a:solidFill>
                  <a:srgbClr val="ECECF1"/>
                </a:solidFill>
              </a:rPr>
              <a:t>저자 및 장르와 함께 세 개의 구성 도서 제목 목록을 생성합니다.</a:t>
            </a:r>
            <a:br>
              <a:rPr lang="en">
                <a:solidFill>
                  <a:srgbClr val="ECECF1"/>
                </a:solidFill>
              </a:rPr>
            </a:br>
            <a:r>
              <a:rPr lang="en">
                <a:solidFill>
                  <a:srgbClr val="ECECF1"/>
                </a:solidFill>
              </a:rPr>
              <a:t>[ {</a:t>
            </a:r>
            <a:br>
              <a:rPr lang="en">
                <a:solidFill>
                  <a:srgbClr val="ECECF1"/>
                </a:solidFill>
              </a:rPr>
            </a:br>
            <a:r>
              <a:rPr lang="en">
                <a:solidFill>
                  <a:srgbClr val="ECECF1"/>
                </a:solidFill>
              </a:rPr>
              <a:t>    "book_id": 1,</a:t>
            </a:r>
            <a:br>
              <a:rPr lang="en">
                <a:solidFill>
                  <a:srgbClr val="ECECF1"/>
                </a:solidFill>
              </a:rPr>
            </a:br>
            <a:r>
              <a:rPr lang="en">
                <a:solidFill>
                  <a:srgbClr val="ECECF1"/>
                </a:solidFill>
              </a:rPr>
              <a:t>     "title": "잃어버린 도시 조라스",</a:t>
            </a:r>
            <a:br>
              <a:rPr lang="en">
                <a:solidFill>
                  <a:srgbClr val="ECECF1"/>
                </a:solidFill>
              </a:rPr>
            </a:br>
            <a:r>
              <a:rPr lang="en">
                <a:solidFill>
                  <a:srgbClr val="ECECF1"/>
                </a:solidFill>
              </a:rPr>
              <a:t>     "author": "아리아 블랙우드",</a:t>
            </a:r>
            <a:br>
              <a:rPr lang="en">
                <a:solidFill>
                  <a:srgbClr val="ECECF1"/>
                </a:solidFill>
              </a:rPr>
            </a:br>
            <a:r>
              <a:rPr lang="en">
                <a:solidFill>
                  <a:srgbClr val="ECECF1"/>
                </a:solidFill>
              </a:rPr>
              <a:t>     "genre": "판타지"</a:t>
            </a:r>
            <a:br>
              <a:rPr lang="en">
                <a:solidFill>
                  <a:srgbClr val="ECECF1"/>
                </a:solidFill>
              </a:rPr>
            </a:br>
            <a:r>
              <a:rPr lang="en">
                <a:solidFill>
                  <a:srgbClr val="ECECF1"/>
                </a:solidFill>
              </a:rPr>
              <a:t> },  {</a:t>
            </a:r>
            <a:br>
              <a:rPr lang="en">
                <a:solidFill>
                  <a:srgbClr val="ECECF1"/>
                </a:solidFill>
              </a:rPr>
            </a:br>
            <a:r>
              <a:rPr lang="en">
                <a:solidFill>
                  <a:srgbClr val="ECECF1"/>
                </a:solidFill>
              </a:rPr>
              <a:t>    "book_id": 2,</a:t>
            </a:r>
            <a:br>
              <a:rPr lang="en">
                <a:solidFill>
                  <a:srgbClr val="ECECF1"/>
                </a:solidFill>
              </a:rPr>
            </a:br>
            <a:r>
              <a:rPr lang="en">
                <a:solidFill>
                  <a:srgbClr val="ECECF1"/>
                </a:solidFill>
              </a:rPr>
              <a:t>    "title": "마지막 생존자",</a:t>
            </a:r>
            <a:br>
              <a:rPr lang="en">
                <a:solidFill>
                  <a:srgbClr val="ECECF1"/>
                </a:solidFill>
              </a:rPr>
            </a:br>
            <a:r>
              <a:rPr lang="en">
                <a:solidFill>
                  <a:srgbClr val="ECECF1"/>
                </a:solidFill>
              </a:rPr>
              <a:t>    "author": "에단 스톤",</a:t>
            </a:r>
            <a:br>
              <a:rPr lang="en">
                <a:solidFill>
                  <a:srgbClr val="ECECF1"/>
                </a:solidFill>
              </a:rPr>
            </a:br>
            <a:r>
              <a:rPr lang="en">
                <a:solidFill>
                  <a:srgbClr val="ECECF1"/>
                </a:solidFill>
              </a:rPr>
              <a:t>    </a:t>
            </a:r>
            <a:r>
              <a:rPr lang="en">
                <a:solidFill>
                  <a:srgbClr val="ECECF1"/>
                </a:solidFill>
              </a:rPr>
              <a:t>"genre</a:t>
            </a:r>
            <a:r>
              <a:rPr lang="en">
                <a:solidFill>
                  <a:srgbClr val="ECECF1"/>
                </a:solidFill>
              </a:rPr>
              <a:t>": "SF"</a:t>
            </a:r>
            <a:br>
              <a:rPr lang="en">
                <a:solidFill>
                  <a:srgbClr val="ECECF1"/>
                </a:solidFill>
              </a:rPr>
            </a:br>
            <a:r>
              <a:rPr lang="en">
                <a:solidFill>
                  <a:srgbClr val="ECECF1"/>
                </a:solidFill>
              </a:rPr>
              <a:t>},{</a:t>
            </a:r>
            <a:br>
              <a:rPr lang="en">
                <a:solidFill>
                  <a:srgbClr val="ECECF1"/>
                </a:solidFill>
              </a:rPr>
            </a:br>
            <a:r>
              <a:rPr lang="en">
                <a:solidFill>
                  <a:srgbClr val="ECECF1"/>
                </a:solidFill>
              </a:rPr>
              <a:t>    "book_id": 3,</a:t>
            </a:r>
            <a:br>
              <a:rPr lang="en">
                <a:solidFill>
                  <a:srgbClr val="ECECF1"/>
                </a:solidFill>
              </a:rPr>
            </a:br>
            <a:r>
              <a:rPr lang="en">
                <a:solidFill>
                  <a:srgbClr val="ECECF1"/>
                </a:solidFill>
              </a:rPr>
              <a:t>    "title": "꿀벌의 비밀스러운 생활",</a:t>
            </a:r>
            <a:br>
              <a:rPr lang="en">
                <a:solidFill>
                  <a:srgbClr val="ECECF1"/>
                </a:solidFill>
              </a:rPr>
            </a:br>
            <a:r>
              <a:rPr lang="en">
                <a:solidFill>
                  <a:srgbClr val="ECECF1"/>
                </a:solidFill>
              </a:rPr>
              <a:t>    "author": "라일라 로즈",</a:t>
            </a:r>
            <a:br>
              <a:rPr lang="en">
                <a:solidFill>
                  <a:srgbClr val="ECECF1"/>
                </a:solidFill>
              </a:rPr>
            </a:br>
            <a:r>
              <a:rPr lang="en">
                <a:solidFill>
                  <a:srgbClr val="ECECF1"/>
                </a:solidFill>
              </a:rPr>
              <a:t>    "genre": "로맨스"</a:t>
            </a:r>
            <a:br>
              <a:rPr lang="en">
                <a:solidFill>
                  <a:srgbClr val="ECECF1"/>
                </a:solidFill>
              </a:rPr>
            </a:br>
            <a:r>
              <a:rPr lang="en">
                <a:solidFill>
                  <a:srgbClr val="ECECF1"/>
                </a:solidFill>
              </a:rPr>
              <a:t>}]</a:t>
            </a:r>
            <a:endParaRPr>
              <a:solidFill>
                <a:srgbClr val="ECECF1"/>
              </a:solidFill>
            </a:endParaRPr>
          </a:p>
        </p:txBody>
      </p:sp>
      <p:pic>
        <p:nvPicPr>
          <p:cNvPr id="248" name="Google Shape;248;p36"/>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249" name="Google Shape;249;p36"/>
          <p:cNvGrpSpPr/>
          <p:nvPr/>
        </p:nvGrpSpPr>
        <p:grpSpPr>
          <a:xfrm>
            <a:off x="311625" y="2129575"/>
            <a:ext cx="361800" cy="361800"/>
            <a:chOff x="311625" y="2966200"/>
            <a:chExt cx="361800" cy="361800"/>
          </a:xfrm>
        </p:grpSpPr>
        <p:sp>
          <p:nvSpPr>
            <p:cNvPr id="250" name="Google Shape;250;p36"/>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6"/>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a:t>
            </a:r>
            <a:r>
              <a:rPr lang="en"/>
              <a:t>략 1-3. 모델에게 조건이 충족되는지 확인하도록 요청</a:t>
            </a:r>
            <a:endParaRPr/>
          </a:p>
        </p:txBody>
      </p:sp>
      <p:sp>
        <p:nvSpPr>
          <p:cNvPr id="257" name="Google Shape;257;p37"/>
          <p:cNvSpPr txBox="1"/>
          <p:nvPr>
            <p:ph idx="1" type="body"/>
          </p:nvPr>
        </p:nvSpPr>
        <p:spPr>
          <a:xfrm>
            <a:off x="921700" y="1152475"/>
            <a:ext cx="7910700" cy="2345100"/>
          </a:xfrm>
          <a:prstGeom prst="rect">
            <a:avLst/>
          </a:prstGeom>
          <a:solidFill>
            <a:srgbClr val="343541"/>
          </a:solid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solidFill>
                  <a:srgbClr val="ECECF1"/>
                </a:solidFill>
              </a:rPr>
              <a:t>큰따옴표로 구분된 텍스트가 제공됩니다. </a:t>
            </a:r>
            <a:br>
              <a:rPr lang="en">
                <a:solidFill>
                  <a:srgbClr val="ECECF1"/>
                </a:solidFill>
              </a:rPr>
            </a:br>
            <a:r>
              <a:rPr lang="en">
                <a:solidFill>
                  <a:srgbClr val="ECECF1"/>
                </a:solidFill>
              </a:rPr>
              <a:t>일련의 지침이 포함된 경우 다음 형식으로 해당 지침을 다시 작성합니다:</a:t>
            </a:r>
            <a:endParaRPr>
              <a:solidFill>
                <a:srgbClr val="ECECF1"/>
              </a:solidFill>
            </a:endParaRPr>
          </a:p>
          <a:p>
            <a:pPr indent="0" lvl="0" marL="0" rtl="0" algn="l">
              <a:spcBef>
                <a:spcPts val="1200"/>
              </a:spcBef>
              <a:spcAft>
                <a:spcPts val="0"/>
              </a:spcAft>
              <a:buNone/>
            </a:pPr>
            <a:r>
              <a:rPr lang="en">
                <a:solidFill>
                  <a:srgbClr val="ECECF1"/>
                </a:solidFill>
              </a:rPr>
              <a:t>1단계 - …</a:t>
            </a:r>
            <a:br>
              <a:rPr lang="en">
                <a:solidFill>
                  <a:srgbClr val="ECECF1"/>
                </a:solidFill>
              </a:rPr>
            </a:br>
            <a:r>
              <a:rPr lang="en">
                <a:solidFill>
                  <a:srgbClr val="ECECF1"/>
                </a:solidFill>
              </a:rPr>
              <a:t>2단계 - …</a:t>
            </a:r>
            <a:br>
              <a:rPr lang="en">
                <a:solidFill>
                  <a:srgbClr val="ECECF1"/>
                </a:solidFill>
              </a:rPr>
            </a:br>
            <a:r>
              <a:rPr lang="en">
                <a:solidFill>
                  <a:srgbClr val="ECECF1"/>
                </a:solidFill>
              </a:rPr>
              <a:t>…</a:t>
            </a:r>
            <a:br>
              <a:rPr lang="en">
                <a:solidFill>
                  <a:srgbClr val="ECECF1"/>
                </a:solidFill>
              </a:rPr>
            </a:br>
            <a:r>
              <a:rPr lang="en">
                <a:solidFill>
                  <a:srgbClr val="ECECF1"/>
                </a:solidFill>
              </a:rPr>
              <a:t>N단계 - ...</a:t>
            </a:r>
            <a:endParaRPr>
              <a:solidFill>
                <a:srgbClr val="ECECF1"/>
              </a:solidFill>
            </a:endParaRPr>
          </a:p>
          <a:p>
            <a:pPr indent="0" lvl="0" marL="0" rtl="0" algn="l">
              <a:spcBef>
                <a:spcPts val="1200"/>
              </a:spcBef>
              <a:spcAft>
                <a:spcPts val="0"/>
              </a:spcAft>
              <a:buNone/>
            </a:pPr>
            <a:r>
              <a:rPr lang="en">
                <a:solidFill>
                  <a:srgbClr val="ECECF1"/>
                </a:solidFill>
              </a:rPr>
              <a:t>텍스트에 일련의 지침이 포함되어 있지 않은 경우에는 "제공된 단계 없음"이라고 간단히 작성합니다.</a:t>
            </a:r>
            <a:endParaRPr>
              <a:solidFill>
                <a:srgbClr val="ECECF1"/>
              </a:solidFill>
            </a:endParaRPr>
          </a:p>
          <a:p>
            <a:pPr indent="0" lvl="0" marL="0" rtl="0" algn="l">
              <a:spcBef>
                <a:spcPts val="1200"/>
              </a:spcBef>
              <a:spcAft>
                <a:spcPts val="1200"/>
              </a:spcAft>
              <a:buNone/>
            </a:pPr>
            <a:r>
              <a:rPr lang="en">
                <a:solidFill>
                  <a:srgbClr val="ECECF1"/>
                </a:solidFill>
              </a:rPr>
              <a:t>"""</a:t>
            </a:r>
            <a:r>
              <a:rPr lang="en">
                <a:solidFill>
                  <a:srgbClr val="ECECF1"/>
                </a:solidFill>
                <a:highlight>
                  <a:schemeClr val="lt1"/>
                </a:highlight>
              </a:rPr>
              <a:t>차 한 잔을 만드는 것은 쉽습니다! 먼저 물을 끓여야 합니다. 끓는 동안 컵을 들고 티백을 넣으세요. 물이 충분히 뜨거워지면 티백 위에 붓기만 하면 됩니다. 차가 우러날 수 있도록 잠시 기다리세요. 몇 분 후 티백을 꺼내세요. 기호에 따라 설탕이나 우유를 넣어 맛을 더할 수 있습니다. 그리고 그게 다입니다! 맛있는 차 한 잔이 완성되었습니다.</a:t>
            </a:r>
            <a:r>
              <a:rPr lang="en">
                <a:solidFill>
                  <a:srgbClr val="ECECF1"/>
                </a:solidFill>
              </a:rPr>
              <a:t>"""</a:t>
            </a:r>
            <a:endParaRPr>
              <a:solidFill>
                <a:srgbClr val="ECECF1"/>
              </a:solidFill>
            </a:endParaRPr>
          </a:p>
        </p:txBody>
      </p:sp>
      <p:sp>
        <p:nvSpPr>
          <p:cNvPr id="258" name="Google Shape;258;p37"/>
          <p:cNvSpPr txBox="1"/>
          <p:nvPr>
            <p:ph idx="1" type="body"/>
          </p:nvPr>
        </p:nvSpPr>
        <p:spPr>
          <a:xfrm>
            <a:off x="921700" y="3497575"/>
            <a:ext cx="7910700" cy="1402200"/>
          </a:xfrm>
          <a:prstGeom prst="rect">
            <a:avLst/>
          </a:prstGeom>
          <a:solidFill>
            <a:srgbClr val="444654"/>
          </a:solid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1200"/>
              </a:spcAft>
              <a:buNone/>
            </a:pPr>
            <a:r>
              <a:rPr lang="en">
                <a:solidFill>
                  <a:srgbClr val="ECECF1"/>
                </a:solidFill>
              </a:rPr>
              <a:t>1단계 - 물을 끓입니다.</a:t>
            </a:r>
            <a:br>
              <a:rPr lang="en">
                <a:solidFill>
                  <a:srgbClr val="ECECF1"/>
                </a:solidFill>
              </a:rPr>
            </a:br>
            <a:r>
              <a:rPr lang="en">
                <a:solidFill>
                  <a:srgbClr val="ECECF1"/>
                </a:solidFill>
              </a:rPr>
              <a:t>2단계 - 끓는 동안 컵을 들고 티백을 넣습니다.</a:t>
            </a:r>
            <a:br>
              <a:rPr lang="en">
                <a:solidFill>
                  <a:srgbClr val="ECECF1"/>
                </a:solidFill>
              </a:rPr>
            </a:br>
            <a:r>
              <a:rPr lang="en">
                <a:solidFill>
                  <a:srgbClr val="ECECF1"/>
                </a:solidFill>
              </a:rPr>
              <a:t>3단계 - 뜨거운 물을 티백 위에 붓습니다.</a:t>
            </a:r>
            <a:br>
              <a:rPr lang="en">
                <a:solidFill>
                  <a:srgbClr val="ECECF1"/>
                </a:solidFill>
              </a:rPr>
            </a:br>
            <a:r>
              <a:rPr lang="en">
                <a:solidFill>
                  <a:srgbClr val="ECECF1"/>
                </a:solidFill>
              </a:rPr>
              <a:t>4단계 - 차가 우러날 수 있도록 잠시 기다립니다.</a:t>
            </a:r>
            <a:br>
              <a:rPr lang="en">
                <a:solidFill>
                  <a:srgbClr val="ECECF1"/>
                </a:solidFill>
              </a:rPr>
            </a:br>
            <a:r>
              <a:rPr lang="en">
                <a:solidFill>
                  <a:srgbClr val="ECECF1"/>
                </a:solidFill>
              </a:rPr>
              <a:t>5단계 - 몇 분 후에 티백을 꺼냅니다.</a:t>
            </a:r>
            <a:br>
              <a:rPr lang="en">
                <a:solidFill>
                  <a:srgbClr val="ECECF1"/>
                </a:solidFill>
              </a:rPr>
            </a:br>
            <a:r>
              <a:rPr lang="en">
                <a:solidFill>
                  <a:srgbClr val="ECECF1"/>
                </a:solidFill>
              </a:rPr>
              <a:t>6단계 - 원하는 경우 설탕이나 우유를 추가하여 맛을 더합니다.</a:t>
            </a:r>
            <a:br>
              <a:rPr lang="en">
                <a:solidFill>
                  <a:srgbClr val="ECECF1"/>
                </a:solidFill>
              </a:rPr>
            </a:br>
            <a:r>
              <a:rPr lang="en">
                <a:solidFill>
                  <a:srgbClr val="ECECF1"/>
                </a:solidFill>
              </a:rPr>
              <a:t>7단계 - 그게 다입니다! 맛있는 차 한 잔이 완성되었습니다.</a:t>
            </a:r>
            <a:endParaRPr>
              <a:solidFill>
                <a:srgbClr val="ECECF1"/>
              </a:solidFill>
            </a:endParaRPr>
          </a:p>
        </p:txBody>
      </p:sp>
      <p:pic>
        <p:nvPicPr>
          <p:cNvPr id="259" name="Google Shape;259;p37"/>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260" name="Google Shape;260;p37"/>
          <p:cNvGrpSpPr/>
          <p:nvPr/>
        </p:nvGrpSpPr>
        <p:grpSpPr>
          <a:xfrm>
            <a:off x="311625" y="3497575"/>
            <a:ext cx="361800" cy="361800"/>
            <a:chOff x="311625" y="2966200"/>
            <a:chExt cx="361800" cy="361800"/>
          </a:xfrm>
        </p:grpSpPr>
        <p:sp>
          <p:nvSpPr>
            <p:cNvPr id="261" name="Google Shape;261;p37"/>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7"/>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1-3. 모델에게 조건이 충족되는지 확인하도록 요청</a:t>
            </a:r>
            <a:endParaRPr/>
          </a:p>
        </p:txBody>
      </p:sp>
      <p:sp>
        <p:nvSpPr>
          <p:cNvPr id="268" name="Google Shape;268;p38"/>
          <p:cNvSpPr txBox="1"/>
          <p:nvPr>
            <p:ph idx="1" type="body"/>
          </p:nvPr>
        </p:nvSpPr>
        <p:spPr>
          <a:xfrm>
            <a:off x="921700" y="1152475"/>
            <a:ext cx="7910700" cy="3058500"/>
          </a:xfrm>
          <a:prstGeom prst="rect">
            <a:avLst/>
          </a:prstGeom>
          <a:solidFill>
            <a:srgbClr val="343541"/>
          </a:solid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rgbClr val="ECECF1"/>
                </a:solidFill>
              </a:rPr>
              <a:t>큰따옴표로 구분된 텍스트가 제공됩니다. </a:t>
            </a:r>
            <a:br>
              <a:rPr lang="en">
                <a:solidFill>
                  <a:srgbClr val="ECECF1"/>
                </a:solidFill>
              </a:rPr>
            </a:br>
            <a:r>
              <a:rPr lang="en">
                <a:solidFill>
                  <a:srgbClr val="ECECF1"/>
                </a:solidFill>
              </a:rPr>
              <a:t>일련의 지침이 포함된 경우 다음 형식으로 해당 지침을 다시 작성합니다:</a:t>
            </a:r>
            <a:endParaRPr>
              <a:solidFill>
                <a:srgbClr val="ECECF1"/>
              </a:solidFill>
            </a:endParaRPr>
          </a:p>
          <a:p>
            <a:pPr indent="0" lvl="0" marL="0" rtl="0" algn="l">
              <a:spcBef>
                <a:spcPts val="1200"/>
              </a:spcBef>
              <a:spcAft>
                <a:spcPts val="0"/>
              </a:spcAft>
              <a:buNone/>
            </a:pPr>
            <a:r>
              <a:rPr lang="en">
                <a:solidFill>
                  <a:srgbClr val="ECECF1"/>
                </a:solidFill>
              </a:rPr>
              <a:t>1단계 - …</a:t>
            </a:r>
            <a:br>
              <a:rPr lang="en">
                <a:solidFill>
                  <a:srgbClr val="ECECF1"/>
                </a:solidFill>
              </a:rPr>
            </a:br>
            <a:r>
              <a:rPr lang="en">
                <a:solidFill>
                  <a:srgbClr val="ECECF1"/>
                </a:solidFill>
              </a:rPr>
              <a:t>2단계 - …</a:t>
            </a:r>
            <a:br>
              <a:rPr lang="en">
                <a:solidFill>
                  <a:srgbClr val="ECECF1"/>
                </a:solidFill>
              </a:rPr>
            </a:br>
            <a:r>
              <a:rPr lang="en">
                <a:solidFill>
                  <a:srgbClr val="ECECF1"/>
                </a:solidFill>
              </a:rPr>
              <a:t>…</a:t>
            </a:r>
            <a:br>
              <a:rPr lang="en">
                <a:solidFill>
                  <a:srgbClr val="ECECF1"/>
                </a:solidFill>
              </a:rPr>
            </a:br>
            <a:r>
              <a:rPr lang="en">
                <a:solidFill>
                  <a:srgbClr val="ECECF1"/>
                </a:solidFill>
              </a:rPr>
              <a:t>N단계 - ...</a:t>
            </a:r>
            <a:endParaRPr>
              <a:solidFill>
                <a:srgbClr val="ECECF1"/>
              </a:solidFill>
            </a:endParaRPr>
          </a:p>
          <a:p>
            <a:pPr indent="0" lvl="0" marL="0" rtl="0" algn="l">
              <a:spcBef>
                <a:spcPts val="1200"/>
              </a:spcBef>
              <a:spcAft>
                <a:spcPts val="0"/>
              </a:spcAft>
              <a:buNone/>
            </a:pPr>
            <a:r>
              <a:rPr lang="en">
                <a:solidFill>
                  <a:srgbClr val="ECECF1"/>
                </a:solidFill>
              </a:rPr>
              <a:t>텍스트에 일련의 지침이 포함되어 있지 않은 경우에는 "제공된 단계 없음"이라고 간단히 작성합니다.</a:t>
            </a:r>
            <a:endParaRPr>
              <a:solidFill>
                <a:srgbClr val="ECECF1"/>
              </a:solidFill>
            </a:endParaRPr>
          </a:p>
          <a:p>
            <a:pPr indent="0" lvl="0" marL="0" rtl="0" algn="l">
              <a:spcBef>
                <a:spcPts val="1200"/>
              </a:spcBef>
              <a:spcAft>
                <a:spcPts val="1200"/>
              </a:spcAft>
              <a:buNone/>
            </a:pPr>
            <a:r>
              <a:rPr lang="en">
                <a:solidFill>
                  <a:srgbClr val="ECECF1"/>
                </a:solidFill>
              </a:rPr>
              <a:t>"""</a:t>
            </a:r>
            <a:r>
              <a:rPr lang="en">
                <a:solidFill>
                  <a:srgbClr val="ECECF1"/>
                </a:solidFill>
                <a:highlight>
                  <a:schemeClr val="lt1"/>
                </a:highlight>
              </a:rPr>
              <a:t>오늘은 해가 밝게 빛나고 새들이 노래하고 있습니다. 공원에서 산책하기 좋은 날입니다. 꽃이 피고 나무들이 바람에 살랑살랑 흔들리고 있습니다. 사람들은 바깥으로 나와 아름다운 날씨를 즐기고 있습니다. 어떤 사람들은 피크닉을 즐기고 있고, 어떤 사람들은 게임을 하거나 잔디밭에서 휴식을 취하고 있습니다. 야외에서 시간을 보내며 자연의 아름다움을 감상하기에 완벽한 날입니다.</a:t>
            </a:r>
            <a:r>
              <a:rPr lang="en">
                <a:solidFill>
                  <a:srgbClr val="ECECF1"/>
                </a:solidFill>
              </a:rPr>
              <a:t>"""</a:t>
            </a:r>
            <a:endParaRPr>
              <a:solidFill>
                <a:srgbClr val="ECECF1"/>
              </a:solidFill>
            </a:endParaRPr>
          </a:p>
        </p:txBody>
      </p:sp>
      <p:sp>
        <p:nvSpPr>
          <p:cNvPr id="269" name="Google Shape;269;p38"/>
          <p:cNvSpPr txBox="1"/>
          <p:nvPr>
            <p:ph idx="1" type="body"/>
          </p:nvPr>
        </p:nvSpPr>
        <p:spPr>
          <a:xfrm>
            <a:off x="921700" y="4210850"/>
            <a:ext cx="7910700" cy="6891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"제공된 단계 없음"</a:t>
            </a:r>
            <a:endParaRPr>
              <a:solidFill>
                <a:srgbClr val="ECECF1"/>
              </a:solidFill>
            </a:endParaRPr>
          </a:p>
        </p:txBody>
      </p:sp>
      <p:pic>
        <p:nvPicPr>
          <p:cNvPr id="270" name="Google Shape;270;p38"/>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271" name="Google Shape;271;p38"/>
          <p:cNvGrpSpPr/>
          <p:nvPr/>
        </p:nvGrpSpPr>
        <p:grpSpPr>
          <a:xfrm>
            <a:off x="311625" y="4210850"/>
            <a:ext cx="361800" cy="361800"/>
            <a:chOff x="311625" y="2966200"/>
            <a:chExt cx="361800" cy="361800"/>
          </a:xfrm>
        </p:grpSpPr>
        <p:sp>
          <p:nvSpPr>
            <p:cNvPr id="272" name="Google Shape;272;p38"/>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8"/>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1-4. “Few-shot” 프롬프팅</a:t>
            </a:r>
            <a:endParaRPr/>
          </a:p>
        </p:txBody>
      </p:sp>
      <p:sp>
        <p:nvSpPr>
          <p:cNvPr id="279" name="Google Shape;279;p39"/>
          <p:cNvSpPr txBox="1"/>
          <p:nvPr>
            <p:ph idx="1" type="body"/>
          </p:nvPr>
        </p:nvSpPr>
        <p:spPr>
          <a:xfrm>
            <a:off x="921700" y="1152475"/>
            <a:ext cx="7910700" cy="23451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당신의 임무는 일관된 스타일로 대답하는 것입니다.</a:t>
            </a:r>
            <a:endParaRPr>
              <a:solidFill>
                <a:srgbClr val="ECECF1"/>
              </a:solidFill>
            </a:endParaRPr>
          </a:p>
          <a:p>
            <a:pPr indent="0" lvl="0" marL="0" rtl="0" algn="l">
              <a:spcBef>
                <a:spcPts val="1200"/>
              </a:spcBef>
              <a:spcAft>
                <a:spcPts val="0"/>
              </a:spcAft>
              <a:buNone/>
            </a:pPr>
            <a:r>
              <a:rPr lang="en">
                <a:solidFill>
                  <a:srgbClr val="ECECF1"/>
                </a:solidFill>
              </a:rPr>
              <a:t>&lt;어린이&gt;: 인내심에 대해 가르쳐주세요.</a:t>
            </a:r>
            <a:endParaRPr>
              <a:solidFill>
                <a:srgbClr val="ECECF1"/>
              </a:solidFill>
            </a:endParaRPr>
          </a:p>
          <a:p>
            <a:pPr indent="0" lvl="0" marL="0" rtl="0" algn="l">
              <a:spcBef>
                <a:spcPts val="1200"/>
              </a:spcBef>
              <a:spcAft>
                <a:spcPts val="0"/>
              </a:spcAft>
              <a:buNone/>
            </a:pPr>
            <a:r>
              <a:rPr lang="en">
                <a:solidFill>
                  <a:srgbClr val="ECECF1"/>
                </a:solidFill>
              </a:rPr>
              <a:t>&lt;조부모&gt;: 가장 깊은 계곡을 깎아내는 강은 겸손한 샘에서 흐르고, 가장 웅장한 교향곡은 한 음에서 시작되며, 가장 복잡한 직조는 하나의 실에서 시작된단다.</a:t>
            </a:r>
            <a:endParaRPr>
              <a:solidFill>
                <a:srgbClr val="ECECF1"/>
              </a:solidFill>
            </a:endParaRPr>
          </a:p>
          <a:p>
            <a:pPr indent="0" lvl="0" marL="0" rtl="0" algn="l">
              <a:spcBef>
                <a:spcPts val="1200"/>
              </a:spcBef>
              <a:spcAft>
                <a:spcPts val="1200"/>
              </a:spcAft>
              <a:buNone/>
            </a:pPr>
            <a:r>
              <a:rPr lang="en">
                <a:solidFill>
                  <a:srgbClr val="ECECF1"/>
                </a:solidFill>
              </a:rPr>
              <a:t>&lt;어린이&gt;: 강인함에 대해 알려주세요.</a:t>
            </a:r>
            <a:endParaRPr>
              <a:solidFill>
                <a:srgbClr val="ECECF1"/>
              </a:solidFill>
            </a:endParaRPr>
          </a:p>
        </p:txBody>
      </p:sp>
      <p:sp>
        <p:nvSpPr>
          <p:cNvPr id="280" name="Google Shape;280;p39"/>
          <p:cNvSpPr txBox="1"/>
          <p:nvPr>
            <p:ph idx="1" type="body"/>
          </p:nvPr>
        </p:nvSpPr>
        <p:spPr>
          <a:xfrm>
            <a:off x="921700" y="3497575"/>
            <a:ext cx="7910700" cy="1402200"/>
          </a:xfrm>
          <a:prstGeom prst="rect">
            <a:avLst/>
          </a:prstGeom>
          <a:solidFill>
            <a:srgbClr val="444654"/>
          </a:solidFill>
          <a:ln>
            <a:noFill/>
          </a:ln>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solidFill>
                  <a:srgbClr val="ECECF1"/>
                </a:solidFill>
              </a:rPr>
              <a:t>&lt;조부모&gt;: 강인함은 바람에 따라 휘어지지만 결코 부러지지 않는 나무와 같단다. 역경을 딛고 다시 일어서는 능력으로, 힘든 일이 닥쳐도 계속 앞으로 나아갈 수 있지. 폭풍을 겪을 때마다 더 강해지는 나무처럼 강인함은 시간이 지남에 따라 더 성장하고 강해질 수 있는 능력이란다.</a:t>
            </a:r>
            <a:endParaRPr>
              <a:solidFill>
                <a:srgbClr val="ECECF1"/>
              </a:solidFill>
            </a:endParaRPr>
          </a:p>
        </p:txBody>
      </p:sp>
      <p:pic>
        <p:nvPicPr>
          <p:cNvPr id="281" name="Google Shape;281;p39"/>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282" name="Google Shape;282;p39"/>
          <p:cNvGrpSpPr/>
          <p:nvPr/>
        </p:nvGrpSpPr>
        <p:grpSpPr>
          <a:xfrm>
            <a:off x="311625" y="3497575"/>
            <a:ext cx="361800" cy="361800"/>
            <a:chOff x="311625" y="2966200"/>
            <a:chExt cx="361800" cy="361800"/>
          </a:xfrm>
        </p:grpSpPr>
        <p:sp>
          <p:nvSpPr>
            <p:cNvPr id="283" name="Google Shape;283;p39"/>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9"/>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프롬프팅 원칙</a:t>
            </a:r>
            <a:endParaRPr/>
          </a:p>
        </p:txBody>
      </p:sp>
      <p:sp>
        <p:nvSpPr>
          <p:cNvPr id="290" name="Google Shape;29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AutoNum type="arabicPeriod"/>
            </a:pPr>
            <a:r>
              <a:rPr lang="en"/>
              <a:t>명확하고 구체적인 지침 작성하기</a:t>
            </a:r>
            <a:endParaRPr/>
          </a:p>
          <a:p>
            <a:pPr indent="-342900" lvl="0" marL="457200" rtl="0" algn="l">
              <a:lnSpc>
                <a:spcPct val="200000"/>
              </a:lnSpc>
              <a:spcBef>
                <a:spcPts val="0"/>
              </a:spcBef>
              <a:spcAft>
                <a:spcPts val="0"/>
              </a:spcAft>
              <a:buClr>
                <a:schemeClr val="dk1"/>
              </a:buClr>
              <a:buSzPts val="1800"/>
              <a:buAutoNum type="arabicPeriod"/>
            </a:pPr>
            <a:r>
              <a:rPr lang="en">
                <a:solidFill>
                  <a:schemeClr val="dk1"/>
                </a:solidFill>
              </a:rPr>
              <a:t>모델에게 “생각할 시간”을 주기</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124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1-5. </a:t>
            </a:r>
            <a:r>
              <a:rPr lang="en"/>
              <a:t>작업 완료에 필요한 단계 지정하기</a:t>
            </a:r>
            <a:endParaRPr/>
          </a:p>
        </p:txBody>
      </p:sp>
      <p:sp>
        <p:nvSpPr>
          <p:cNvPr id="296" name="Google Shape;296;p41"/>
          <p:cNvSpPr txBox="1"/>
          <p:nvPr>
            <p:ph idx="1" type="body"/>
          </p:nvPr>
        </p:nvSpPr>
        <p:spPr>
          <a:xfrm>
            <a:off x="921700" y="758650"/>
            <a:ext cx="7910700" cy="2658000"/>
          </a:xfrm>
          <a:prstGeom prst="rect">
            <a:avLst/>
          </a:prstGeom>
          <a:solidFill>
            <a:srgbClr val="343541"/>
          </a:solidFill>
          <a:ln>
            <a:noFill/>
          </a:ln>
        </p:spPr>
        <p:txBody>
          <a:bodyPr anchorCtr="0" anchor="t" bIns="91425" lIns="91425" spcFirstLastPara="1" rIns="91425" wrap="square" tIns="91425">
            <a:normAutofit fontScale="70000" lnSpcReduction="10000"/>
          </a:bodyPr>
          <a:lstStyle/>
          <a:p>
            <a:pPr indent="0" lvl="0" marL="0" rtl="0" algn="l">
              <a:spcBef>
                <a:spcPts val="0"/>
              </a:spcBef>
              <a:spcAft>
                <a:spcPts val="1200"/>
              </a:spcAft>
              <a:buNone/>
            </a:pPr>
            <a:r>
              <a:rPr lang="en">
                <a:solidFill>
                  <a:srgbClr val="ECECF1"/>
                </a:solidFill>
              </a:rPr>
              <a:t>1 - 백틱 세 개로 구분된 다음 텍스트를 1문장으로 요약합니다.</a:t>
            </a:r>
            <a:br>
              <a:rPr lang="en">
                <a:solidFill>
                  <a:srgbClr val="ECECF1"/>
                </a:solidFill>
              </a:rPr>
            </a:br>
            <a:r>
              <a:rPr lang="en">
                <a:solidFill>
                  <a:srgbClr val="ECECF1"/>
                </a:solidFill>
              </a:rPr>
              <a:t>2 - 요약을 프랑스어로 번역합니다.</a:t>
            </a:r>
            <a:br>
              <a:rPr lang="en">
                <a:solidFill>
                  <a:srgbClr val="ECECF1"/>
                </a:solidFill>
              </a:rPr>
            </a:br>
            <a:r>
              <a:rPr lang="en">
                <a:solidFill>
                  <a:srgbClr val="ECECF1"/>
                </a:solidFill>
              </a:rPr>
              <a:t>3 - 프랑스어 요약에 각 이름을 나열합니다.</a:t>
            </a:r>
            <a:br>
              <a:rPr lang="en">
                <a:solidFill>
                  <a:srgbClr val="ECECF1"/>
                </a:solidFill>
              </a:rPr>
            </a:br>
            <a:r>
              <a:rPr lang="en">
                <a:solidFill>
                  <a:srgbClr val="ECECF1"/>
                </a:solidFill>
              </a:rPr>
              <a:t>4 - 다음 형식을 사용합니다:</a:t>
            </a:r>
            <a:br>
              <a:rPr lang="en">
                <a:solidFill>
                  <a:srgbClr val="ECECF1"/>
                </a:solidFill>
              </a:rPr>
            </a:br>
            <a:r>
              <a:rPr lang="en">
                <a:solidFill>
                  <a:srgbClr val="ECECF1"/>
                </a:solidFill>
              </a:rPr>
              <a:t>- 텍스트: &lt;요약할 텍스트&gt;</a:t>
            </a:r>
            <a:br>
              <a:rPr lang="en">
                <a:solidFill>
                  <a:srgbClr val="ECECF1"/>
                </a:solidFill>
              </a:rPr>
            </a:br>
            <a:r>
              <a:rPr lang="en">
                <a:solidFill>
                  <a:srgbClr val="ECECF1"/>
                </a:solidFill>
              </a:rPr>
              <a:t>- 요약: &lt;요약&gt;</a:t>
            </a:r>
            <a:br>
              <a:rPr lang="en">
                <a:solidFill>
                  <a:srgbClr val="ECECF1"/>
                </a:solidFill>
              </a:rPr>
            </a:br>
            <a:r>
              <a:rPr lang="en">
                <a:solidFill>
                  <a:srgbClr val="ECECF1"/>
                </a:solidFill>
              </a:rPr>
              <a:t>- 번역: &lt;요약 번역&gt;</a:t>
            </a:r>
            <a:br>
              <a:rPr lang="en">
                <a:solidFill>
                  <a:srgbClr val="ECECF1"/>
                </a:solidFill>
              </a:rPr>
            </a:br>
            <a:r>
              <a:rPr lang="en">
                <a:solidFill>
                  <a:srgbClr val="ECECF1"/>
                </a:solidFill>
              </a:rPr>
              <a:t>- Names: &lt;프랑스어 요약 이름 목록&gt;</a:t>
            </a:r>
            <a:br>
              <a:rPr lang="en">
                <a:solidFill>
                  <a:srgbClr val="ECECF1"/>
                </a:solidFill>
              </a:rPr>
            </a:br>
            <a:r>
              <a:rPr lang="en">
                <a:solidFill>
                  <a:srgbClr val="ECECF1"/>
                </a:solidFill>
              </a:rPr>
              <a:t>답을 줄 바꿈으로 구분하세요.</a:t>
            </a:r>
            <a:br>
              <a:rPr lang="en">
                <a:solidFill>
                  <a:srgbClr val="ECECF1"/>
                </a:solidFill>
              </a:rPr>
            </a:br>
            <a:r>
              <a:rPr lang="en">
                <a:solidFill>
                  <a:srgbClr val="ECECF1"/>
                </a:solidFill>
              </a:rPr>
              <a:t>```</a:t>
            </a:r>
            <a:r>
              <a:rPr lang="en">
                <a:solidFill>
                  <a:srgbClr val="ECECF1"/>
                </a:solidFill>
                <a:highlight>
                  <a:schemeClr val="lt1"/>
                </a:highlight>
              </a:rPr>
              <a:t>아름다운 마을에서 잭과 질 남매는 언덕 꼭대기의 우물에서 물을 길어오기 위해 퀘스트를 시작했습니다. 잭은 돌에 걸려 넘어져 언덕 아래로 굴러 떨어졌고 질도 그 뒤를 따랐습니다. 약간의 상처를 입었지만 두 사람은 서로를 위로하며 집으로 돌아왔습니다. 사고에도 불구하고 두 사람의 모험심은 꺾이지 않았고 기쁨을 만끽하며 탐험을 계속했습니다.</a:t>
            </a:r>
            <a:r>
              <a:rPr lang="en">
                <a:solidFill>
                  <a:srgbClr val="ECECF1"/>
                </a:solidFill>
              </a:rPr>
              <a:t>```</a:t>
            </a:r>
            <a:endParaRPr>
              <a:solidFill>
                <a:srgbClr val="ECECF1"/>
              </a:solidFill>
            </a:endParaRPr>
          </a:p>
        </p:txBody>
      </p:sp>
      <p:sp>
        <p:nvSpPr>
          <p:cNvPr id="297" name="Google Shape;297;p41"/>
          <p:cNvSpPr txBox="1"/>
          <p:nvPr>
            <p:ph idx="1" type="body"/>
          </p:nvPr>
        </p:nvSpPr>
        <p:spPr>
          <a:xfrm>
            <a:off x="921700" y="3416650"/>
            <a:ext cx="7910700" cy="1483200"/>
          </a:xfrm>
          <a:prstGeom prst="rect">
            <a:avLst/>
          </a:prstGeom>
          <a:solidFill>
            <a:srgbClr val="444654"/>
          </a:solidFill>
          <a:ln>
            <a:noFill/>
          </a:ln>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Clr>
                <a:srgbClr val="ECECF1"/>
              </a:buClr>
              <a:buSzPct val="100000"/>
              <a:buChar char="-"/>
            </a:pPr>
            <a:r>
              <a:rPr lang="en">
                <a:solidFill>
                  <a:srgbClr val="ECECF1"/>
                </a:solidFill>
              </a:rPr>
              <a:t>텍스트: 아름다운 마을에서 잭과 질 남매는 언덕 꼭대기의 우물에서 물을 길어오기 위해 퀘스트를 시작했습니다. 잭은 돌에 걸려 넘어져 언덕 아래로 굴러 떨어졌고 질도 그 뒤를 따랐습니다. 약간의 상처를 입었지만 두 사람은 서로를 위로하며 집으로 돌아왔습니다. 사고에도 불구하고 두 사람의 모험심은 꺾이지 않았고 기쁨을 만끽하며 탐험을 계속했습니다</a:t>
            </a:r>
            <a:r>
              <a:rPr lang="en">
                <a:solidFill>
                  <a:srgbClr val="ECECF1"/>
                </a:solidFill>
              </a:rPr>
              <a:t>.</a:t>
            </a:r>
            <a:endParaRPr>
              <a:solidFill>
                <a:srgbClr val="ECECF1"/>
              </a:solidFill>
            </a:endParaRPr>
          </a:p>
          <a:p>
            <a:pPr indent="-300037" lvl="0" marL="457200" rtl="0" algn="l">
              <a:spcBef>
                <a:spcPts val="0"/>
              </a:spcBef>
              <a:spcAft>
                <a:spcPts val="0"/>
              </a:spcAft>
              <a:buClr>
                <a:srgbClr val="ECECF1"/>
              </a:buClr>
              <a:buSzPct val="100000"/>
              <a:buChar char="-"/>
            </a:pPr>
            <a:r>
              <a:rPr lang="en">
                <a:solidFill>
                  <a:srgbClr val="ECECF1"/>
                </a:solidFill>
              </a:rPr>
              <a:t>요약: 잭과 질은 우물에서 물 길어오기 위한 퀘스트를 시작하였고, 사고에도 불구하고 모험심을 잃지 않고 탐험을 계속했습니다.</a:t>
            </a:r>
            <a:endParaRPr>
              <a:solidFill>
                <a:srgbClr val="ECECF1"/>
              </a:solidFill>
            </a:endParaRPr>
          </a:p>
          <a:p>
            <a:pPr indent="-300037" lvl="0" marL="457200" rtl="0" algn="l">
              <a:spcBef>
                <a:spcPts val="0"/>
              </a:spcBef>
              <a:spcAft>
                <a:spcPts val="0"/>
              </a:spcAft>
              <a:buClr>
                <a:srgbClr val="ECECF1"/>
              </a:buClr>
              <a:buSzPct val="100000"/>
              <a:buChar char="-"/>
            </a:pPr>
            <a:r>
              <a:rPr lang="en">
                <a:solidFill>
                  <a:srgbClr val="ECECF1"/>
                </a:solidFill>
              </a:rPr>
              <a:t>번역: Jack et Jill ont commencé une quête pour puiser de l'eau dans un puits au sommet d'une colline dans un beau village. Malgré un accident, les deux ont continué à explorer avec joie.</a:t>
            </a:r>
            <a:endParaRPr>
              <a:solidFill>
                <a:srgbClr val="ECECF1"/>
              </a:solidFill>
            </a:endParaRPr>
          </a:p>
          <a:p>
            <a:pPr indent="-300037" lvl="0" marL="457200" rtl="0" algn="l">
              <a:spcBef>
                <a:spcPts val="0"/>
              </a:spcBef>
              <a:spcAft>
                <a:spcPts val="0"/>
              </a:spcAft>
              <a:buClr>
                <a:srgbClr val="ECECF1"/>
              </a:buClr>
              <a:buSzPct val="100000"/>
              <a:buChar char="-"/>
            </a:pPr>
            <a:r>
              <a:rPr lang="en">
                <a:solidFill>
                  <a:srgbClr val="ECECF1"/>
                </a:solidFill>
              </a:rPr>
              <a:t>Names: Jack, Jill</a:t>
            </a:r>
            <a:endParaRPr>
              <a:solidFill>
                <a:srgbClr val="ECECF1"/>
              </a:solidFill>
            </a:endParaRPr>
          </a:p>
        </p:txBody>
      </p:sp>
      <p:pic>
        <p:nvPicPr>
          <p:cNvPr id="298" name="Google Shape;298;p41"/>
          <p:cNvPicPr preferRelativeResize="0"/>
          <p:nvPr/>
        </p:nvPicPr>
        <p:blipFill>
          <a:blip r:embed="rId3">
            <a:alphaModFix/>
          </a:blip>
          <a:stretch>
            <a:fillRect/>
          </a:stretch>
        </p:blipFill>
        <p:spPr>
          <a:xfrm>
            <a:off x="311700" y="758650"/>
            <a:ext cx="361650" cy="361650"/>
          </a:xfrm>
          <a:prstGeom prst="rect">
            <a:avLst/>
          </a:prstGeom>
          <a:noFill/>
          <a:ln>
            <a:noFill/>
          </a:ln>
        </p:spPr>
      </p:pic>
      <p:grpSp>
        <p:nvGrpSpPr>
          <p:cNvPr id="299" name="Google Shape;299;p41"/>
          <p:cNvGrpSpPr/>
          <p:nvPr/>
        </p:nvGrpSpPr>
        <p:grpSpPr>
          <a:xfrm>
            <a:off x="311625" y="3416650"/>
            <a:ext cx="361800" cy="361800"/>
            <a:chOff x="311625" y="2966200"/>
            <a:chExt cx="361800" cy="361800"/>
          </a:xfrm>
        </p:grpSpPr>
        <p:sp>
          <p:nvSpPr>
            <p:cNvPr id="300" name="Google Shape;300;p41"/>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41"/>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1-6: 성급한 결론보다는 모델 스스로 해결책을 찾도록 지시</a:t>
            </a:r>
            <a:endParaRPr/>
          </a:p>
        </p:txBody>
      </p:sp>
      <p:sp>
        <p:nvSpPr>
          <p:cNvPr id="307" name="Google Shape;307;p42"/>
          <p:cNvSpPr txBox="1"/>
          <p:nvPr>
            <p:ph idx="1" type="body"/>
          </p:nvPr>
        </p:nvSpPr>
        <p:spPr>
          <a:xfrm>
            <a:off x="921700" y="1152475"/>
            <a:ext cx="7910700" cy="3027000"/>
          </a:xfrm>
          <a:prstGeom prst="rect">
            <a:avLst/>
          </a:prstGeom>
          <a:solidFill>
            <a:srgbClr val="343541"/>
          </a:solidFill>
          <a:ln>
            <a:noFill/>
          </a:ln>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solidFill>
                  <a:srgbClr val="ECECF1"/>
                </a:solidFill>
              </a:rPr>
              <a:t>학생의 솔루션이 올바른지 여부를 결정합니다.</a:t>
            </a:r>
            <a:endParaRPr>
              <a:solidFill>
                <a:srgbClr val="ECECF1"/>
              </a:solidFill>
            </a:endParaRPr>
          </a:p>
          <a:p>
            <a:pPr indent="0" lvl="0" marL="0" rtl="0" algn="l">
              <a:spcBef>
                <a:spcPts val="1200"/>
              </a:spcBef>
              <a:spcAft>
                <a:spcPts val="0"/>
              </a:spcAft>
              <a:buNone/>
            </a:pPr>
            <a:r>
              <a:rPr lang="en">
                <a:solidFill>
                  <a:srgbClr val="ECECF1"/>
                </a:solidFill>
              </a:rPr>
              <a:t>질문:</a:t>
            </a:r>
            <a:br>
              <a:rPr lang="en">
                <a:solidFill>
                  <a:srgbClr val="ECECF1"/>
                </a:solidFill>
              </a:rPr>
            </a:br>
            <a:r>
              <a:rPr lang="en">
                <a:solidFill>
                  <a:srgbClr val="ECECF1"/>
                </a:solidFill>
              </a:rPr>
              <a:t>태양광 발전 설비를 건설 중인데 재정 문제를 해결하는 데 도움이 필요합니다. </a:t>
            </a:r>
            <a:br>
              <a:rPr lang="en">
                <a:solidFill>
                  <a:srgbClr val="ECECF1"/>
                </a:solidFill>
              </a:rPr>
            </a:br>
            <a:r>
              <a:rPr lang="en">
                <a:solidFill>
                  <a:srgbClr val="ECECF1"/>
                </a:solidFill>
              </a:rPr>
              <a:t>- 토지가 평방 피트당 $100입니다.</a:t>
            </a:r>
            <a:br>
              <a:rPr lang="en">
                <a:solidFill>
                  <a:srgbClr val="ECECF1"/>
                </a:solidFill>
              </a:rPr>
            </a:br>
            <a:r>
              <a:rPr lang="en">
                <a:solidFill>
                  <a:srgbClr val="ECECF1"/>
                </a:solidFill>
              </a:rPr>
              <a:t>- 태양광 패널을 평방 피트당 $250에 구입할 수 있습니다.</a:t>
            </a:r>
            <a:br>
              <a:rPr lang="en">
                <a:solidFill>
                  <a:srgbClr val="ECECF1"/>
                </a:solidFill>
              </a:rPr>
            </a:br>
            <a:r>
              <a:rPr lang="en">
                <a:solidFill>
                  <a:srgbClr val="ECECF1"/>
                </a:solidFill>
              </a:rPr>
              <a:t>- 연간 10만 달러의 고정 비용과 평방 피트당 10달러의 추가 비용이 드는 유지 보수 계약을 협상했습니다.</a:t>
            </a:r>
            <a:br>
              <a:rPr lang="en">
                <a:solidFill>
                  <a:srgbClr val="ECECF1"/>
                </a:solidFill>
              </a:rPr>
            </a:br>
            <a:r>
              <a:rPr lang="en">
                <a:solidFill>
                  <a:srgbClr val="ECECF1"/>
                </a:solidFill>
              </a:rPr>
              <a:t>평방 피트 수에 따른 운영 첫해의 총 비용은 얼마인가요?</a:t>
            </a:r>
            <a:endParaRPr>
              <a:solidFill>
                <a:srgbClr val="ECECF1"/>
              </a:solidFill>
            </a:endParaRPr>
          </a:p>
          <a:p>
            <a:pPr indent="0" lvl="0" marL="0" rtl="0" algn="l">
              <a:spcBef>
                <a:spcPts val="1200"/>
              </a:spcBef>
              <a:spcAft>
                <a:spcPts val="1200"/>
              </a:spcAft>
              <a:buNone/>
            </a:pPr>
            <a:r>
              <a:rPr lang="en">
                <a:solidFill>
                  <a:srgbClr val="ECECF1"/>
                </a:solidFill>
              </a:rPr>
              <a:t>학생의 솔루션:</a:t>
            </a:r>
            <a:br>
              <a:rPr lang="en">
                <a:solidFill>
                  <a:srgbClr val="ECECF1"/>
                </a:solidFill>
              </a:rPr>
            </a:br>
            <a:r>
              <a:rPr lang="en">
                <a:solidFill>
                  <a:srgbClr val="ECECF1"/>
                </a:solidFill>
              </a:rPr>
              <a:t>x를 평방 피트 단위의 설치 크기라고 합니다.</a:t>
            </a:r>
            <a:br>
              <a:rPr lang="en">
                <a:solidFill>
                  <a:srgbClr val="ECECF1"/>
                </a:solidFill>
              </a:rPr>
            </a:br>
            <a:r>
              <a:rPr lang="en">
                <a:solidFill>
                  <a:srgbClr val="ECECF1"/>
                </a:solidFill>
              </a:rPr>
              <a:t>비용:</a:t>
            </a:r>
            <a:br>
              <a:rPr lang="en">
                <a:solidFill>
                  <a:srgbClr val="ECECF1"/>
                </a:solidFill>
              </a:rPr>
            </a:br>
            <a:r>
              <a:rPr lang="en">
                <a:solidFill>
                  <a:srgbClr val="ECECF1"/>
                </a:solidFill>
              </a:rPr>
              <a:t>1. 토지 비용: 100x</a:t>
            </a:r>
            <a:br>
              <a:rPr lang="en">
                <a:solidFill>
                  <a:srgbClr val="ECECF1"/>
                </a:solidFill>
              </a:rPr>
            </a:br>
            <a:r>
              <a:rPr lang="en">
                <a:solidFill>
                  <a:srgbClr val="ECECF1"/>
                </a:solidFill>
              </a:rPr>
              <a:t>2. 태양광 패널 비용: 250x</a:t>
            </a:r>
            <a:br>
              <a:rPr lang="en">
                <a:solidFill>
                  <a:srgbClr val="ECECF1"/>
                </a:solidFill>
              </a:rPr>
            </a:br>
            <a:r>
              <a:rPr lang="en">
                <a:solidFill>
                  <a:srgbClr val="ECECF1"/>
                </a:solidFill>
              </a:rPr>
              <a:t>3. 유지보수 비용: 100,000 + 100x</a:t>
            </a:r>
            <a:br>
              <a:rPr lang="en">
                <a:solidFill>
                  <a:srgbClr val="ECECF1"/>
                </a:solidFill>
              </a:rPr>
            </a:br>
            <a:r>
              <a:rPr lang="en">
                <a:solidFill>
                  <a:srgbClr val="ECECF1"/>
                </a:solidFill>
              </a:rPr>
              <a:t>총 비용: 100x + 250x + 100,000 + 100x = 450x + 100,000</a:t>
            </a:r>
            <a:endParaRPr>
              <a:solidFill>
                <a:srgbClr val="ECECF1"/>
              </a:solidFill>
            </a:endParaRPr>
          </a:p>
        </p:txBody>
      </p:sp>
      <p:sp>
        <p:nvSpPr>
          <p:cNvPr id="308" name="Google Shape;308;p42"/>
          <p:cNvSpPr txBox="1"/>
          <p:nvPr>
            <p:ph idx="1" type="body"/>
          </p:nvPr>
        </p:nvSpPr>
        <p:spPr>
          <a:xfrm>
            <a:off x="921700" y="4179425"/>
            <a:ext cx="7910700" cy="7203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학생의 솔루션은 올바릅니다.</a:t>
            </a:r>
            <a:endParaRPr>
              <a:solidFill>
                <a:srgbClr val="ECECF1"/>
              </a:solidFill>
            </a:endParaRPr>
          </a:p>
        </p:txBody>
      </p:sp>
      <p:pic>
        <p:nvPicPr>
          <p:cNvPr id="309" name="Google Shape;309;p42"/>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10" name="Google Shape;310;p42"/>
          <p:cNvGrpSpPr/>
          <p:nvPr/>
        </p:nvGrpSpPr>
        <p:grpSpPr>
          <a:xfrm>
            <a:off x="311625" y="4179475"/>
            <a:ext cx="361800" cy="361800"/>
            <a:chOff x="311625" y="2966200"/>
            <a:chExt cx="361800" cy="361800"/>
          </a:xfrm>
        </p:grpSpPr>
        <p:sp>
          <p:nvSpPr>
            <p:cNvPr id="311" name="Google Shape;311;p42"/>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42"/>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LLM</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Base LLM은 프롬프트에 대해 다음 문장을 예측하는 방식으로 학습되었다.</a:t>
            </a:r>
            <a:endParaRPr/>
          </a:p>
        </p:txBody>
      </p:sp>
      <p:sp>
        <p:nvSpPr>
          <p:cNvPr id="82" name="Google Shape;82;p16"/>
          <p:cNvSpPr/>
          <p:nvPr/>
        </p:nvSpPr>
        <p:spPr>
          <a:xfrm>
            <a:off x="3364350" y="2419350"/>
            <a:ext cx="2415300" cy="13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IBM Plex Sans KR"/>
                <a:ea typeface="IBM Plex Sans KR"/>
                <a:cs typeface="IBM Plex Sans KR"/>
                <a:sym typeface="IBM Plex Sans KR"/>
              </a:rPr>
              <a:t>Base LLM</a:t>
            </a:r>
            <a:endParaRPr sz="2400">
              <a:latin typeface="IBM Plex Sans KR"/>
              <a:ea typeface="IBM Plex Sans KR"/>
              <a:cs typeface="IBM Plex Sans KR"/>
              <a:sym typeface="IBM Plex Sans KR"/>
            </a:endParaRPr>
          </a:p>
          <a:p>
            <a:pPr indent="0" lvl="0" marL="0" rtl="0" algn="ctr">
              <a:spcBef>
                <a:spcPts val="0"/>
              </a:spcBef>
              <a:spcAft>
                <a:spcPts val="0"/>
              </a:spcAft>
              <a:buNone/>
            </a:pPr>
            <a:r>
              <a:rPr lang="en" sz="2400">
                <a:latin typeface="IBM Plex Sans KR"/>
                <a:ea typeface="IBM Plex Sans KR"/>
                <a:cs typeface="IBM Plex Sans KR"/>
                <a:sym typeface="IBM Plex Sans KR"/>
              </a:rPr>
              <a:t>(기</a:t>
            </a:r>
            <a:r>
              <a:rPr lang="en" sz="2400">
                <a:latin typeface="IBM Plex Sans KR"/>
                <a:ea typeface="IBM Plex Sans KR"/>
                <a:cs typeface="IBM Plex Sans KR"/>
                <a:sym typeface="IBM Plex Sans KR"/>
              </a:rPr>
              <a:t>본 LLM)</a:t>
            </a:r>
            <a:endParaRPr sz="2400">
              <a:latin typeface="IBM Plex Sans KR"/>
              <a:ea typeface="IBM Plex Sans KR"/>
              <a:cs typeface="IBM Plex Sans KR"/>
              <a:sym typeface="IBM Plex Sans KR"/>
            </a:endParaRPr>
          </a:p>
        </p:txBody>
      </p:sp>
      <p:sp>
        <p:nvSpPr>
          <p:cNvPr id="83" name="Google Shape;83;p16"/>
          <p:cNvSpPr txBox="1"/>
          <p:nvPr/>
        </p:nvSpPr>
        <p:spPr>
          <a:xfrm>
            <a:off x="3155550" y="160852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옛날 옛적에 유니콘이 살았습니다.</a:t>
            </a:r>
            <a:endParaRPr>
              <a:solidFill>
                <a:srgbClr val="ECECF1"/>
              </a:solidFill>
              <a:latin typeface="IBM Plex Sans KR"/>
              <a:ea typeface="IBM Plex Sans KR"/>
              <a:cs typeface="IBM Plex Sans KR"/>
              <a:sym typeface="IBM Plex Sans KR"/>
            </a:endParaRPr>
          </a:p>
        </p:txBody>
      </p:sp>
      <p:cxnSp>
        <p:nvCxnSpPr>
          <p:cNvPr id="84" name="Google Shape;84;p16"/>
          <p:cNvCxnSpPr>
            <a:stCxn id="82" idx="2"/>
            <a:endCxn id="85" idx="0"/>
          </p:cNvCxnSpPr>
          <p:nvPr/>
        </p:nvCxnSpPr>
        <p:spPr>
          <a:xfrm>
            <a:off x="4572000" y="3727950"/>
            <a:ext cx="0" cy="410700"/>
          </a:xfrm>
          <a:prstGeom prst="straightConnector1">
            <a:avLst/>
          </a:prstGeom>
          <a:noFill/>
          <a:ln cap="flat" cmpd="sng" w="28575">
            <a:solidFill>
              <a:srgbClr val="ECECF1"/>
            </a:solidFill>
            <a:prstDash val="solid"/>
            <a:round/>
            <a:headEnd len="med" w="med" type="none"/>
            <a:tailEnd len="med" w="med" type="triangle"/>
          </a:ln>
        </p:spPr>
      </p:cxnSp>
      <p:sp>
        <p:nvSpPr>
          <p:cNvPr id="85" name="Google Shape;85;p16"/>
          <p:cNvSpPr txBox="1"/>
          <p:nvPr/>
        </p:nvSpPr>
        <p:spPr>
          <a:xfrm>
            <a:off x="3155550" y="4138575"/>
            <a:ext cx="2832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이 유니콘은 친구들과 함께 마법의 숲에서 행복하게 살았습니다.</a:t>
            </a:r>
            <a:endParaRPr>
              <a:solidFill>
                <a:srgbClr val="ECECF1"/>
              </a:solidFill>
              <a:latin typeface="IBM Plex Sans KR"/>
              <a:ea typeface="IBM Plex Sans KR"/>
              <a:cs typeface="IBM Plex Sans KR"/>
              <a:sym typeface="IBM Plex Sans KR"/>
            </a:endParaRPr>
          </a:p>
        </p:txBody>
      </p:sp>
      <p:cxnSp>
        <p:nvCxnSpPr>
          <p:cNvPr id="86" name="Google Shape;86;p16"/>
          <p:cNvCxnSpPr>
            <a:stCxn id="83" idx="2"/>
            <a:endCxn id="82" idx="0"/>
          </p:cNvCxnSpPr>
          <p:nvPr/>
        </p:nvCxnSpPr>
        <p:spPr>
          <a:xfrm>
            <a:off x="4572000" y="2008725"/>
            <a:ext cx="0" cy="410700"/>
          </a:xfrm>
          <a:prstGeom prst="straightConnector1">
            <a:avLst/>
          </a:prstGeom>
          <a:noFill/>
          <a:ln cap="flat" cmpd="sng" w="28575">
            <a:solidFill>
              <a:srgbClr val="ECECF1"/>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1-6: 성급한 결론보다는 모델 스스로 해결책을 찾도록 지시</a:t>
            </a:r>
            <a:endParaRPr/>
          </a:p>
        </p:txBody>
      </p:sp>
      <p:sp>
        <p:nvSpPr>
          <p:cNvPr id="318" name="Google Shape;318;p43"/>
          <p:cNvSpPr txBox="1"/>
          <p:nvPr>
            <p:ph idx="1" type="body"/>
          </p:nvPr>
        </p:nvSpPr>
        <p:spPr>
          <a:xfrm>
            <a:off x="4873350" y="1152475"/>
            <a:ext cx="3959100" cy="3699600"/>
          </a:xfrm>
          <a:prstGeom prst="rect">
            <a:avLst/>
          </a:prstGeom>
          <a:solidFill>
            <a:srgbClr val="343541"/>
          </a:solid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solidFill>
                  <a:srgbClr val="ECECF1"/>
                </a:solidFill>
              </a:rPr>
              <a:t>질문:</a:t>
            </a:r>
            <a:br>
              <a:rPr lang="en">
                <a:solidFill>
                  <a:srgbClr val="ECECF1"/>
                </a:solidFill>
              </a:rPr>
            </a:br>
            <a:r>
              <a:rPr lang="en">
                <a:solidFill>
                  <a:srgbClr val="ECECF1"/>
                </a:solidFill>
              </a:rPr>
              <a:t>태양광 발전 설비를 건설 중인데 재정 문제를 해결하는 데 도움이 필요합니다. </a:t>
            </a:r>
            <a:br>
              <a:rPr lang="en">
                <a:solidFill>
                  <a:srgbClr val="ECECF1"/>
                </a:solidFill>
              </a:rPr>
            </a:br>
            <a:r>
              <a:rPr lang="en">
                <a:solidFill>
                  <a:srgbClr val="ECECF1"/>
                </a:solidFill>
              </a:rPr>
              <a:t>- 토지가 평방 피트당 $100입니다.</a:t>
            </a:r>
            <a:br>
              <a:rPr lang="en">
                <a:solidFill>
                  <a:srgbClr val="ECECF1"/>
                </a:solidFill>
              </a:rPr>
            </a:br>
            <a:r>
              <a:rPr lang="en">
                <a:solidFill>
                  <a:srgbClr val="ECECF1"/>
                </a:solidFill>
              </a:rPr>
              <a:t>- 태양광 패널을 평방 피트당 $250에 구입할 수 있습니다.</a:t>
            </a:r>
            <a:br>
              <a:rPr lang="en">
                <a:solidFill>
                  <a:srgbClr val="ECECF1"/>
                </a:solidFill>
              </a:rPr>
            </a:br>
            <a:r>
              <a:rPr lang="en">
                <a:solidFill>
                  <a:srgbClr val="ECECF1"/>
                </a:solidFill>
              </a:rPr>
              <a:t>- 연간 10만 달러의 고정 비용과 평방 피트당 10달러의 추가 비용이 드는 유지 보수 계약을 협상했습니다.</a:t>
            </a:r>
            <a:br>
              <a:rPr lang="en">
                <a:solidFill>
                  <a:srgbClr val="ECECF1"/>
                </a:solidFill>
              </a:rPr>
            </a:br>
            <a:r>
              <a:rPr lang="en">
                <a:solidFill>
                  <a:srgbClr val="ECECF1"/>
                </a:solidFill>
              </a:rPr>
              <a:t>평방 피트 수에 따른 운영 첫해의 총 비용은 얼마인가요?</a:t>
            </a:r>
            <a:endParaRPr>
              <a:solidFill>
                <a:srgbClr val="ECECF1"/>
              </a:solidFill>
            </a:endParaRPr>
          </a:p>
          <a:p>
            <a:pPr indent="0" lvl="0" marL="0" rtl="0" algn="l">
              <a:spcBef>
                <a:spcPts val="1200"/>
              </a:spcBef>
              <a:spcAft>
                <a:spcPts val="0"/>
              </a:spcAft>
              <a:buNone/>
            </a:pPr>
            <a:r>
              <a:rPr lang="en">
                <a:solidFill>
                  <a:srgbClr val="ECECF1"/>
                </a:solidFill>
              </a:rPr>
              <a:t>학생의 솔루션:</a:t>
            </a:r>
            <a:br>
              <a:rPr lang="en">
                <a:solidFill>
                  <a:srgbClr val="ECECF1"/>
                </a:solidFill>
              </a:rPr>
            </a:br>
            <a:r>
              <a:rPr lang="en">
                <a:solidFill>
                  <a:srgbClr val="ECECF1"/>
                </a:solidFill>
              </a:rPr>
              <a:t>x를 평방 피트 단위의 설치 크기라고 합니다.</a:t>
            </a:r>
            <a:br>
              <a:rPr lang="en">
                <a:solidFill>
                  <a:srgbClr val="ECECF1"/>
                </a:solidFill>
              </a:rPr>
            </a:br>
            <a:r>
              <a:rPr lang="en">
                <a:solidFill>
                  <a:srgbClr val="ECECF1"/>
                </a:solidFill>
              </a:rPr>
              <a:t>비용:</a:t>
            </a:r>
            <a:br>
              <a:rPr lang="en">
                <a:solidFill>
                  <a:srgbClr val="ECECF1"/>
                </a:solidFill>
              </a:rPr>
            </a:br>
            <a:r>
              <a:rPr lang="en">
                <a:solidFill>
                  <a:srgbClr val="ECECF1"/>
                </a:solidFill>
              </a:rPr>
              <a:t>1. 토지 비용: 100x</a:t>
            </a:r>
            <a:br>
              <a:rPr lang="en">
                <a:solidFill>
                  <a:srgbClr val="ECECF1"/>
                </a:solidFill>
              </a:rPr>
            </a:br>
            <a:r>
              <a:rPr lang="en">
                <a:solidFill>
                  <a:srgbClr val="ECECF1"/>
                </a:solidFill>
              </a:rPr>
              <a:t>2. 태양광 패널 비용: 250x</a:t>
            </a:r>
            <a:br>
              <a:rPr lang="en">
                <a:solidFill>
                  <a:srgbClr val="ECECF1"/>
                </a:solidFill>
              </a:rPr>
            </a:br>
            <a:r>
              <a:rPr lang="en">
                <a:solidFill>
                  <a:srgbClr val="ECECF1"/>
                </a:solidFill>
              </a:rPr>
              <a:t>3. 유지보수 비용: 100,000 + 100x</a:t>
            </a:r>
            <a:br>
              <a:rPr lang="en">
                <a:solidFill>
                  <a:srgbClr val="ECECF1"/>
                </a:solidFill>
              </a:rPr>
            </a:br>
            <a:r>
              <a:rPr lang="en">
                <a:solidFill>
                  <a:srgbClr val="ECECF1"/>
                </a:solidFill>
              </a:rPr>
              <a:t>총 비용: 100x + 250x + 100,000 + 100x = 450x + 100,000</a:t>
            </a:r>
            <a:endParaRPr>
              <a:solidFill>
                <a:srgbClr val="ECECF1"/>
              </a:solidFill>
            </a:endParaRPr>
          </a:p>
          <a:p>
            <a:pPr indent="0" lvl="0" marL="0" rtl="0" algn="l">
              <a:spcBef>
                <a:spcPts val="1200"/>
              </a:spcBef>
              <a:spcAft>
                <a:spcPts val="1200"/>
              </a:spcAft>
              <a:buNone/>
            </a:pPr>
            <a:r>
              <a:rPr lang="en">
                <a:solidFill>
                  <a:srgbClr val="ECECF1"/>
                </a:solidFill>
              </a:rPr>
              <a:t>실</a:t>
            </a:r>
            <a:r>
              <a:rPr lang="en">
                <a:solidFill>
                  <a:srgbClr val="ECECF1"/>
                </a:solidFill>
              </a:rPr>
              <a:t>제 정답:</a:t>
            </a:r>
            <a:endParaRPr>
              <a:solidFill>
                <a:srgbClr val="ECECF1"/>
              </a:solidFill>
            </a:endParaRPr>
          </a:p>
        </p:txBody>
      </p:sp>
      <p:pic>
        <p:nvPicPr>
          <p:cNvPr id="319" name="Google Shape;319;p43"/>
          <p:cNvPicPr preferRelativeResize="0"/>
          <p:nvPr/>
        </p:nvPicPr>
        <p:blipFill>
          <a:blip r:embed="rId3">
            <a:alphaModFix/>
          </a:blip>
          <a:stretch>
            <a:fillRect/>
          </a:stretch>
        </p:blipFill>
        <p:spPr>
          <a:xfrm>
            <a:off x="311700" y="1152475"/>
            <a:ext cx="361650" cy="361650"/>
          </a:xfrm>
          <a:prstGeom prst="rect">
            <a:avLst/>
          </a:prstGeom>
          <a:noFill/>
          <a:ln>
            <a:noFill/>
          </a:ln>
        </p:spPr>
      </p:pic>
      <p:sp>
        <p:nvSpPr>
          <p:cNvPr id="320" name="Google Shape;320;p43"/>
          <p:cNvSpPr txBox="1"/>
          <p:nvPr>
            <p:ph idx="1" type="body"/>
          </p:nvPr>
        </p:nvSpPr>
        <p:spPr>
          <a:xfrm>
            <a:off x="921700" y="1152475"/>
            <a:ext cx="3919800" cy="3699600"/>
          </a:xfrm>
          <a:prstGeom prst="rect">
            <a:avLst/>
          </a:prstGeom>
          <a:solidFill>
            <a:srgbClr val="343541"/>
          </a:solid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solidFill>
                  <a:srgbClr val="ECECF1"/>
                </a:solidFill>
              </a:rPr>
              <a:t>당신의 임무는 학생의 솔루션이 올바른지 아닌지를 판단하는 것입니다.</a:t>
            </a:r>
            <a:br>
              <a:rPr lang="en">
                <a:solidFill>
                  <a:srgbClr val="ECECF1"/>
                </a:solidFill>
              </a:rPr>
            </a:br>
            <a:r>
              <a:rPr lang="en">
                <a:solidFill>
                  <a:srgbClr val="ECECF1"/>
                </a:solidFill>
              </a:rPr>
              <a:t>문제를 해결하려면 다음을 수행합니다:</a:t>
            </a:r>
            <a:br>
              <a:rPr lang="en">
                <a:solidFill>
                  <a:srgbClr val="ECECF1"/>
                </a:solidFill>
              </a:rPr>
            </a:br>
            <a:r>
              <a:rPr lang="en">
                <a:solidFill>
                  <a:srgbClr val="ECECF1"/>
                </a:solidFill>
                <a:highlight>
                  <a:schemeClr val="lt1"/>
                </a:highlight>
              </a:rPr>
              <a:t>- 먼저 문제에 대한 자신만의 해결책을 생각해 봅니다. </a:t>
            </a:r>
            <a:br>
              <a:rPr lang="en">
                <a:solidFill>
                  <a:srgbClr val="ECECF1"/>
                </a:solidFill>
                <a:highlight>
                  <a:schemeClr val="lt1"/>
                </a:highlight>
              </a:rPr>
            </a:br>
            <a:r>
              <a:rPr lang="en">
                <a:solidFill>
                  <a:srgbClr val="ECECF1"/>
                </a:solidFill>
                <a:highlight>
                  <a:schemeClr val="lt1"/>
                </a:highlight>
              </a:rPr>
              <a:t>- 그런 다음 자신의 솔루션을 학생의 솔루션과 비교하고 학생의 솔루션이 올바른지 평가합니다. </a:t>
            </a:r>
            <a:br>
              <a:rPr lang="en">
                <a:solidFill>
                  <a:srgbClr val="ECECF1"/>
                </a:solidFill>
                <a:highlight>
                  <a:schemeClr val="lt1"/>
                </a:highlight>
              </a:rPr>
            </a:br>
            <a:r>
              <a:rPr lang="en">
                <a:solidFill>
                  <a:srgbClr val="ECECF1"/>
                </a:solidFill>
                <a:highlight>
                  <a:schemeClr val="lt1"/>
                </a:highlight>
              </a:rPr>
              <a:t>문제를 직접 풀기 전에는 학생의 솔루션이 올바른지 결정하지 마십시오.</a:t>
            </a:r>
            <a:endParaRPr>
              <a:solidFill>
                <a:srgbClr val="ECECF1"/>
              </a:solidFill>
              <a:highlight>
                <a:schemeClr val="lt1"/>
              </a:highlight>
            </a:endParaRPr>
          </a:p>
          <a:p>
            <a:pPr indent="0" lvl="0" marL="0" rtl="0" algn="l">
              <a:spcBef>
                <a:spcPts val="1200"/>
              </a:spcBef>
              <a:spcAft>
                <a:spcPts val="1200"/>
              </a:spcAft>
              <a:buNone/>
            </a:pPr>
            <a:r>
              <a:rPr lang="en">
                <a:solidFill>
                  <a:srgbClr val="ECECF1"/>
                </a:solidFill>
              </a:rPr>
              <a:t>다음 형식을 사용하십시오:</a:t>
            </a:r>
            <a:br>
              <a:rPr lang="en">
                <a:solidFill>
                  <a:srgbClr val="ECECF1"/>
                </a:solidFill>
              </a:rPr>
            </a:br>
            <a:r>
              <a:rPr lang="en">
                <a:solidFill>
                  <a:srgbClr val="ECECF1"/>
                </a:solidFill>
              </a:rPr>
              <a:t>질문:</a:t>
            </a:r>
            <a:br>
              <a:rPr lang="en">
                <a:solidFill>
                  <a:srgbClr val="ECECF1"/>
                </a:solidFill>
              </a:rPr>
            </a:br>
            <a:r>
              <a:rPr lang="en">
                <a:solidFill>
                  <a:srgbClr val="ECECF1"/>
                </a:solidFill>
              </a:rPr>
              <a:t>```질문은 여기```</a:t>
            </a:r>
            <a:br>
              <a:rPr lang="en">
                <a:solidFill>
                  <a:srgbClr val="ECECF1"/>
                </a:solidFill>
              </a:rPr>
            </a:br>
            <a:r>
              <a:rPr lang="en">
                <a:solidFill>
                  <a:srgbClr val="ECECF1"/>
                </a:solidFill>
              </a:rPr>
              <a:t>학생의 솔루션:</a:t>
            </a:r>
            <a:br>
              <a:rPr lang="en">
                <a:solidFill>
                  <a:srgbClr val="ECECF1"/>
                </a:solidFill>
              </a:rPr>
            </a:br>
            <a:r>
              <a:rPr lang="en">
                <a:solidFill>
                  <a:srgbClr val="ECECF1"/>
                </a:solidFill>
              </a:rPr>
              <a:t>```학생의 솔루션은 여기```</a:t>
            </a:r>
            <a:br>
              <a:rPr lang="en">
                <a:solidFill>
                  <a:srgbClr val="ECECF1"/>
                </a:solidFill>
              </a:rPr>
            </a:br>
            <a:r>
              <a:rPr lang="en">
                <a:solidFill>
                  <a:srgbClr val="ECECF1"/>
                </a:solidFill>
              </a:rPr>
              <a:t>실제 정답:</a:t>
            </a:r>
            <a:br>
              <a:rPr lang="en">
                <a:solidFill>
                  <a:srgbClr val="ECECF1"/>
                </a:solidFill>
              </a:rPr>
            </a:br>
            <a:r>
              <a:rPr lang="en">
                <a:solidFill>
                  <a:srgbClr val="ECECF1"/>
                </a:solidFill>
              </a:rPr>
              <a:t>```해결책을 찾는 단계와 학생의 솔루션은 여기```</a:t>
            </a:r>
            <a:br>
              <a:rPr lang="en">
                <a:solidFill>
                  <a:srgbClr val="ECECF1"/>
                </a:solidFill>
              </a:rPr>
            </a:br>
            <a:r>
              <a:rPr lang="en">
                <a:solidFill>
                  <a:srgbClr val="ECECF1"/>
                </a:solidFill>
              </a:rPr>
              <a:t>학생의 해가 방금 계산한 실제 해와 동일한가?</a:t>
            </a:r>
            <a:br>
              <a:rPr lang="en">
                <a:solidFill>
                  <a:srgbClr val="ECECF1"/>
                </a:solidFill>
              </a:rPr>
            </a:br>
            <a:r>
              <a:rPr lang="en">
                <a:solidFill>
                  <a:srgbClr val="ECECF1"/>
                </a:solidFill>
              </a:rPr>
              <a:t>```예 또는 아니요```</a:t>
            </a:r>
            <a:br>
              <a:rPr lang="en">
                <a:solidFill>
                  <a:srgbClr val="ECECF1"/>
                </a:solidFill>
              </a:rPr>
            </a:br>
            <a:r>
              <a:rPr lang="en">
                <a:solidFill>
                  <a:srgbClr val="ECECF1"/>
                </a:solidFill>
              </a:rPr>
              <a:t>학생 성적:</a:t>
            </a:r>
            <a:br>
              <a:rPr lang="en">
                <a:solidFill>
                  <a:srgbClr val="ECECF1"/>
                </a:solidFill>
              </a:rPr>
            </a:br>
            <a:r>
              <a:rPr lang="en">
                <a:solidFill>
                  <a:srgbClr val="ECECF1"/>
                </a:solidFill>
              </a:rPr>
              <a:t>```정답 또는 오답```</a:t>
            </a:r>
            <a:endParaRPr>
              <a:solidFill>
                <a:srgbClr val="ECECF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1-6: 성급한 결론보다는 모델 스스로 해결책을 찾도록 지시</a:t>
            </a:r>
            <a:endParaRPr/>
          </a:p>
        </p:txBody>
      </p:sp>
      <p:sp>
        <p:nvSpPr>
          <p:cNvPr id="326" name="Google Shape;326;p44"/>
          <p:cNvSpPr txBox="1"/>
          <p:nvPr>
            <p:ph idx="1" type="body"/>
          </p:nvPr>
        </p:nvSpPr>
        <p:spPr>
          <a:xfrm>
            <a:off x="921700" y="1181250"/>
            <a:ext cx="7910700" cy="3718500"/>
          </a:xfrm>
          <a:prstGeom prst="rect">
            <a:avLst/>
          </a:prstGeom>
          <a:solidFill>
            <a:srgbClr val="444654"/>
          </a:solid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rgbClr val="ECECF1"/>
                </a:solidFill>
              </a:rPr>
              <a:t>질문: …</a:t>
            </a:r>
            <a:endParaRPr>
              <a:solidFill>
                <a:srgbClr val="ECECF1"/>
              </a:solidFill>
            </a:endParaRPr>
          </a:p>
          <a:p>
            <a:pPr indent="0" lvl="0" marL="0" rtl="0" algn="l">
              <a:spcBef>
                <a:spcPts val="1200"/>
              </a:spcBef>
              <a:spcAft>
                <a:spcPts val="0"/>
              </a:spcAft>
              <a:buNone/>
            </a:pPr>
            <a:r>
              <a:rPr lang="en">
                <a:solidFill>
                  <a:srgbClr val="ECECF1"/>
                </a:solidFill>
              </a:rPr>
              <a:t>학생의 솔루션: …</a:t>
            </a:r>
            <a:endParaRPr>
              <a:solidFill>
                <a:srgbClr val="ECECF1"/>
              </a:solidFill>
            </a:endParaRPr>
          </a:p>
          <a:p>
            <a:pPr indent="0" lvl="0" marL="0" rtl="0" algn="l">
              <a:spcBef>
                <a:spcPts val="1200"/>
              </a:spcBef>
              <a:spcAft>
                <a:spcPts val="0"/>
              </a:spcAft>
              <a:buNone/>
            </a:pPr>
            <a:r>
              <a:rPr lang="en">
                <a:solidFill>
                  <a:srgbClr val="ECECF1"/>
                </a:solidFill>
              </a:rPr>
              <a:t>실제 정답:</a:t>
            </a:r>
            <a:endParaRPr>
              <a:solidFill>
                <a:srgbClr val="ECECF1"/>
              </a:solidFill>
            </a:endParaRPr>
          </a:p>
          <a:p>
            <a:pPr indent="-325755" lvl="0" marL="457200" rtl="0" algn="l">
              <a:spcBef>
                <a:spcPts val="1200"/>
              </a:spcBef>
              <a:spcAft>
                <a:spcPts val="0"/>
              </a:spcAft>
              <a:buClr>
                <a:srgbClr val="ECECF1"/>
              </a:buClr>
              <a:buSzPct val="100000"/>
              <a:buChar char="-"/>
            </a:pPr>
            <a:r>
              <a:rPr lang="en">
                <a:solidFill>
                  <a:srgbClr val="ECECF1"/>
                </a:solidFill>
              </a:rPr>
              <a:t>토지 비용: 100x</a:t>
            </a:r>
            <a:endParaRPr>
              <a:solidFill>
                <a:srgbClr val="ECECF1"/>
              </a:solidFill>
            </a:endParaRPr>
          </a:p>
          <a:p>
            <a:pPr indent="-325755" lvl="0" marL="457200" rtl="0" algn="l">
              <a:spcBef>
                <a:spcPts val="0"/>
              </a:spcBef>
              <a:spcAft>
                <a:spcPts val="0"/>
              </a:spcAft>
              <a:buClr>
                <a:srgbClr val="ECECF1"/>
              </a:buClr>
              <a:buSzPct val="100000"/>
              <a:buChar char="-"/>
            </a:pPr>
            <a:r>
              <a:rPr lang="en">
                <a:solidFill>
                  <a:srgbClr val="ECECF1"/>
                </a:solidFill>
              </a:rPr>
              <a:t>태양광 패널 비용: 250x</a:t>
            </a:r>
            <a:endParaRPr>
              <a:solidFill>
                <a:srgbClr val="ECECF1"/>
              </a:solidFill>
            </a:endParaRPr>
          </a:p>
          <a:p>
            <a:pPr indent="-325755" lvl="0" marL="457200" rtl="0" algn="l">
              <a:spcBef>
                <a:spcPts val="0"/>
              </a:spcBef>
              <a:spcAft>
                <a:spcPts val="0"/>
              </a:spcAft>
              <a:buClr>
                <a:srgbClr val="ECECF1"/>
              </a:buClr>
              <a:buSzPct val="100000"/>
              <a:buChar char="-"/>
            </a:pPr>
            <a:r>
              <a:rPr lang="en">
                <a:solidFill>
                  <a:srgbClr val="ECECF1"/>
                </a:solidFill>
              </a:rPr>
              <a:t>유지보수 비용: 100,000 + 10x</a:t>
            </a:r>
            <a:endParaRPr>
              <a:solidFill>
                <a:srgbClr val="ECECF1"/>
              </a:solidFill>
            </a:endParaRPr>
          </a:p>
          <a:p>
            <a:pPr indent="-325755" lvl="0" marL="457200" rtl="0" algn="l">
              <a:spcBef>
                <a:spcPts val="0"/>
              </a:spcBef>
              <a:spcAft>
                <a:spcPts val="0"/>
              </a:spcAft>
              <a:buClr>
                <a:srgbClr val="ECECF1"/>
              </a:buClr>
              <a:buSzPct val="100000"/>
              <a:buChar char="-"/>
            </a:pPr>
            <a:r>
              <a:rPr lang="en">
                <a:solidFill>
                  <a:srgbClr val="ECECF1"/>
                </a:solidFill>
              </a:rPr>
              <a:t>총 비용: 100,000 + 360x</a:t>
            </a:r>
            <a:endParaRPr>
              <a:solidFill>
                <a:srgbClr val="ECECF1"/>
              </a:solidFill>
            </a:endParaRPr>
          </a:p>
          <a:p>
            <a:pPr indent="0" lvl="0" marL="0" rtl="0" algn="l">
              <a:spcBef>
                <a:spcPts val="1200"/>
              </a:spcBef>
              <a:spcAft>
                <a:spcPts val="0"/>
              </a:spcAft>
              <a:buNone/>
            </a:pPr>
            <a:r>
              <a:rPr lang="en">
                <a:solidFill>
                  <a:srgbClr val="ECECF1"/>
                </a:solidFill>
              </a:rPr>
              <a:t>학생의 해가 방금 계산한 실제 해와 동일한가?</a:t>
            </a:r>
            <a:endParaRPr>
              <a:solidFill>
                <a:srgbClr val="ECECF1"/>
              </a:solidFill>
            </a:endParaRPr>
          </a:p>
          <a:p>
            <a:pPr indent="-325755" lvl="0" marL="457200" rtl="0" algn="l">
              <a:spcBef>
                <a:spcPts val="1200"/>
              </a:spcBef>
              <a:spcAft>
                <a:spcPts val="0"/>
              </a:spcAft>
              <a:buClr>
                <a:srgbClr val="ECECF1"/>
              </a:buClr>
              <a:buSzPct val="100000"/>
              <a:buChar char="-"/>
            </a:pPr>
            <a:r>
              <a:rPr lang="en">
                <a:solidFill>
                  <a:srgbClr val="ECECF1"/>
                </a:solidFill>
              </a:rPr>
              <a:t>아니오</a:t>
            </a:r>
            <a:endParaRPr>
              <a:solidFill>
                <a:srgbClr val="ECECF1"/>
              </a:solidFill>
            </a:endParaRPr>
          </a:p>
          <a:p>
            <a:pPr indent="0" lvl="0" marL="0" rtl="0" algn="l">
              <a:spcBef>
                <a:spcPts val="1200"/>
              </a:spcBef>
              <a:spcAft>
                <a:spcPts val="0"/>
              </a:spcAft>
              <a:buNone/>
            </a:pPr>
            <a:r>
              <a:rPr lang="en">
                <a:solidFill>
                  <a:srgbClr val="ECECF1"/>
                </a:solidFill>
              </a:rPr>
              <a:t>학생 성적:</a:t>
            </a:r>
            <a:endParaRPr>
              <a:solidFill>
                <a:srgbClr val="ECECF1"/>
              </a:solidFill>
            </a:endParaRPr>
          </a:p>
          <a:p>
            <a:pPr indent="-325755" lvl="0" marL="457200" rtl="0" algn="l">
              <a:spcBef>
                <a:spcPts val="1200"/>
              </a:spcBef>
              <a:spcAft>
                <a:spcPts val="0"/>
              </a:spcAft>
              <a:buClr>
                <a:srgbClr val="ECECF1"/>
              </a:buClr>
              <a:buSzPct val="100000"/>
              <a:buChar char="-"/>
            </a:pPr>
            <a:r>
              <a:rPr lang="en">
                <a:solidFill>
                  <a:srgbClr val="ECECF1"/>
                </a:solidFill>
              </a:rPr>
              <a:t>오답</a:t>
            </a:r>
            <a:endParaRPr>
              <a:solidFill>
                <a:srgbClr val="ECECF1"/>
              </a:solidFill>
            </a:endParaRPr>
          </a:p>
        </p:txBody>
      </p:sp>
      <p:grpSp>
        <p:nvGrpSpPr>
          <p:cNvPr id="327" name="Google Shape;327;p44"/>
          <p:cNvGrpSpPr/>
          <p:nvPr/>
        </p:nvGrpSpPr>
        <p:grpSpPr>
          <a:xfrm>
            <a:off x="311625" y="1181250"/>
            <a:ext cx="361800" cy="361800"/>
            <a:chOff x="311625" y="2966200"/>
            <a:chExt cx="361800" cy="361800"/>
          </a:xfrm>
        </p:grpSpPr>
        <p:sp>
          <p:nvSpPr>
            <p:cNvPr id="328" name="Google Shape;328;p44"/>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44"/>
            <p:cNvPicPr preferRelativeResize="0"/>
            <p:nvPr/>
          </p:nvPicPr>
          <p:blipFill>
            <a:blip r:embed="rId3">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한</a:t>
            </a:r>
            <a:r>
              <a:rPr lang="en"/>
              <a:t>계: 환각 효과</a:t>
            </a:r>
            <a:endParaRPr/>
          </a:p>
        </p:txBody>
      </p:sp>
      <p:sp>
        <p:nvSpPr>
          <p:cNvPr id="335" name="Google Shape;335;p45"/>
          <p:cNvSpPr txBox="1"/>
          <p:nvPr>
            <p:ph idx="1" type="body"/>
          </p:nvPr>
        </p:nvSpPr>
        <p:spPr>
          <a:xfrm>
            <a:off x="921700" y="1152475"/>
            <a:ext cx="7910700" cy="9717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Boie의 에어로글라이드 울트라슬림 스마트 칫솔에 대해 알려주세요.</a:t>
            </a:r>
            <a:endParaRPr>
              <a:solidFill>
                <a:srgbClr val="ECECF1"/>
              </a:solidFill>
            </a:endParaRPr>
          </a:p>
        </p:txBody>
      </p:sp>
      <p:sp>
        <p:nvSpPr>
          <p:cNvPr id="336" name="Google Shape;336;p45"/>
          <p:cNvSpPr txBox="1"/>
          <p:nvPr>
            <p:ph idx="1" type="body"/>
          </p:nvPr>
        </p:nvSpPr>
        <p:spPr>
          <a:xfrm>
            <a:off x="921700" y="2124175"/>
            <a:ext cx="7910700" cy="2775600"/>
          </a:xfrm>
          <a:prstGeom prst="rect">
            <a:avLst/>
          </a:prstGeom>
          <a:solidFill>
            <a:srgbClr val="444654"/>
          </a:solidFill>
          <a:ln>
            <a:noFill/>
          </a:ln>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solidFill>
                  <a:srgbClr val="ECECF1"/>
                </a:solidFill>
              </a:rPr>
              <a:t>Boie의 에어로글라이드 울트라슬림 스마트 칫솔은 첨단 음파 기술을 사용하여 깊고 꼼꼼한 세정을 제공하는 하이테크 칫솔입니다. 슬림하고 세련된 디자인으로 잡기 쉽고 조작하기 쉬우며, 양치 루틴을 최적화하는 데 도움이 되는 다양한 스마트 기능이 탑재되어 있습니다.</a:t>
            </a:r>
            <a:endParaRPr>
              <a:solidFill>
                <a:srgbClr val="ECECF1"/>
              </a:solidFill>
            </a:endParaRPr>
          </a:p>
          <a:p>
            <a:pPr indent="0" lvl="0" marL="0" rtl="0" algn="l">
              <a:spcBef>
                <a:spcPts val="1200"/>
              </a:spcBef>
              <a:spcAft>
                <a:spcPts val="0"/>
              </a:spcAft>
              <a:buNone/>
            </a:pPr>
            <a:r>
              <a:rPr lang="en">
                <a:solidFill>
                  <a:srgbClr val="ECECF1"/>
                </a:solidFill>
              </a:rPr>
              <a:t>에어로글라이드 울트라슬림 스마트 칫솔의 주요 기능 중 하나는 고주파 진동을 사용하여 치아와 잇몸의 플라그와 박테리아를 분해하는 첨단 음파 기술입니다. 이 기술은 가장 잘 지워지지 않는 얼룩과 찌꺼기까지 효과적으로 제거하여 치아를 깨끗하고 상쾌하게 유지해줍니다.</a:t>
            </a:r>
            <a:endParaRPr>
              <a:solidFill>
                <a:srgbClr val="ECECF1"/>
              </a:solidFill>
            </a:endParaRPr>
          </a:p>
          <a:p>
            <a:pPr indent="0" lvl="0" marL="0" rtl="0" algn="l">
              <a:spcBef>
                <a:spcPts val="1200"/>
              </a:spcBef>
              <a:spcAft>
                <a:spcPts val="0"/>
              </a:spcAft>
              <a:buNone/>
            </a:pPr>
            <a:r>
              <a:rPr lang="en">
                <a:solidFill>
                  <a:srgbClr val="ECECF1"/>
                </a:solidFill>
              </a:rPr>
              <a:t>음파 기술 외에도 에어로글라이드 울트라슬림 스마트 칫솔은 양치 루틴을 최적화하는 데 도움이 되는 다양한 스마트 기능을 갖추고 있습니다. 여기에는 권장 2분 동안 칫솔질을 할 수 있도록 도와주는 내장 타이머와 너무 세게 칫솔질을 할 경우 알려주는 압력 센서가 포함됩니다.</a:t>
            </a:r>
            <a:endParaRPr>
              <a:solidFill>
                <a:srgbClr val="ECECF1"/>
              </a:solidFill>
            </a:endParaRPr>
          </a:p>
          <a:p>
            <a:pPr indent="0" lvl="0" marL="0" rtl="0" algn="l">
              <a:spcBef>
                <a:spcPts val="1200"/>
              </a:spcBef>
              <a:spcAft>
                <a:spcPts val="1200"/>
              </a:spcAft>
              <a:buNone/>
            </a:pPr>
            <a:r>
              <a:rPr lang="en">
                <a:solidFill>
                  <a:srgbClr val="ECECF1"/>
                </a:solidFill>
              </a:rPr>
              <a:t>전반적으로 보아 에어로글라이드 울트라슬림 스마트 칫솔은 구강 위생을 한 단계 업그레이드하고자 하는 모든 사람에게 완벽한 고도로 진보되고 효과적인 칫솔입니다. 첨단 음파 기술과 스마트 기능으로 깊고 꼼꼼한 세정을 제공하여 치아를 상쾌하고 건강하게 유지해줍니다.</a:t>
            </a:r>
            <a:endParaRPr>
              <a:solidFill>
                <a:srgbClr val="ECECF1"/>
              </a:solidFill>
            </a:endParaRPr>
          </a:p>
        </p:txBody>
      </p:sp>
      <p:pic>
        <p:nvPicPr>
          <p:cNvPr id="337" name="Google Shape;337;p45"/>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38" name="Google Shape;338;p45"/>
          <p:cNvGrpSpPr/>
          <p:nvPr/>
        </p:nvGrpSpPr>
        <p:grpSpPr>
          <a:xfrm>
            <a:off x="311625" y="2124175"/>
            <a:ext cx="361800" cy="361800"/>
            <a:chOff x="311625" y="2966200"/>
            <a:chExt cx="361800" cy="361800"/>
          </a:xfrm>
        </p:grpSpPr>
        <p:sp>
          <p:nvSpPr>
            <p:cNvPr id="339" name="Google Shape;339;p45"/>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45"/>
            <p:cNvPicPr preferRelativeResize="0"/>
            <p:nvPr/>
          </p:nvPicPr>
          <p:blipFill>
            <a:blip r:embed="rId4">
              <a:alphaModFix/>
            </a:blip>
            <a:stretch>
              <a:fillRect/>
            </a:stretch>
          </p:blipFill>
          <p:spPr>
            <a:xfrm>
              <a:off x="311700" y="2966275"/>
              <a:ext cx="361650" cy="361650"/>
            </a:xfrm>
            <a:prstGeom prst="rect">
              <a:avLst/>
            </a:prstGeom>
            <a:noFill/>
            <a:ln>
              <a:noFill/>
            </a:ln>
          </p:spPr>
        </p:pic>
      </p:grpSp>
      <p:grpSp>
        <p:nvGrpSpPr>
          <p:cNvPr id="341" name="Google Shape;341;p45"/>
          <p:cNvGrpSpPr/>
          <p:nvPr/>
        </p:nvGrpSpPr>
        <p:grpSpPr>
          <a:xfrm>
            <a:off x="1382550" y="1514125"/>
            <a:ext cx="3347600" cy="567675"/>
            <a:chOff x="1382550" y="1514125"/>
            <a:chExt cx="3347600" cy="567675"/>
          </a:xfrm>
        </p:grpSpPr>
        <p:cxnSp>
          <p:nvCxnSpPr>
            <p:cNvPr id="342" name="Google Shape;342;p45"/>
            <p:cNvCxnSpPr/>
            <p:nvPr/>
          </p:nvCxnSpPr>
          <p:spPr>
            <a:xfrm>
              <a:off x="1382550" y="1514125"/>
              <a:ext cx="444900" cy="302700"/>
            </a:xfrm>
            <a:prstGeom prst="straightConnector1">
              <a:avLst/>
            </a:prstGeom>
            <a:noFill/>
            <a:ln cap="flat" cmpd="sng" w="28575">
              <a:solidFill>
                <a:schemeClr val="dk1"/>
              </a:solidFill>
              <a:prstDash val="solid"/>
              <a:round/>
              <a:headEnd len="med" w="med" type="triangle"/>
              <a:tailEnd len="med" w="med" type="none"/>
            </a:ln>
          </p:spPr>
        </p:cxnSp>
        <p:sp>
          <p:nvSpPr>
            <p:cNvPr id="343" name="Google Shape;343;p45"/>
            <p:cNvSpPr txBox="1"/>
            <p:nvPr/>
          </p:nvSpPr>
          <p:spPr>
            <a:xfrm>
              <a:off x="1827450" y="1681600"/>
              <a:ext cx="8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BM Plex Sans KR"/>
                  <a:ea typeface="IBM Plex Sans KR"/>
                  <a:cs typeface="IBM Plex Sans KR"/>
                  <a:sym typeface="IBM Plex Sans KR"/>
                </a:rPr>
                <a:t>진짜 회사</a:t>
              </a:r>
              <a:endParaRPr>
                <a:solidFill>
                  <a:schemeClr val="dk1"/>
                </a:solidFill>
                <a:latin typeface="IBM Plex Sans KR"/>
                <a:ea typeface="IBM Plex Sans KR"/>
                <a:cs typeface="IBM Plex Sans KR"/>
                <a:sym typeface="IBM Plex Sans KR"/>
              </a:endParaRPr>
            </a:p>
          </p:txBody>
        </p:sp>
        <p:cxnSp>
          <p:nvCxnSpPr>
            <p:cNvPr id="344" name="Google Shape;344;p45"/>
            <p:cNvCxnSpPr/>
            <p:nvPr/>
          </p:nvCxnSpPr>
          <p:spPr>
            <a:xfrm>
              <a:off x="3395450" y="1514125"/>
              <a:ext cx="444900" cy="302700"/>
            </a:xfrm>
            <a:prstGeom prst="straightConnector1">
              <a:avLst/>
            </a:prstGeom>
            <a:noFill/>
            <a:ln cap="flat" cmpd="sng" w="28575">
              <a:solidFill>
                <a:schemeClr val="dk1"/>
              </a:solidFill>
              <a:prstDash val="solid"/>
              <a:round/>
              <a:headEnd len="med" w="med" type="triangle"/>
              <a:tailEnd len="med" w="med" type="none"/>
            </a:ln>
          </p:spPr>
        </p:cxnSp>
        <p:sp>
          <p:nvSpPr>
            <p:cNvPr id="345" name="Google Shape;345;p45"/>
            <p:cNvSpPr txBox="1"/>
            <p:nvPr/>
          </p:nvSpPr>
          <p:spPr>
            <a:xfrm>
              <a:off x="3840350" y="1681600"/>
              <a:ext cx="8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BM Plex Sans KR"/>
                  <a:ea typeface="IBM Plex Sans KR"/>
                  <a:cs typeface="IBM Plex Sans KR"/>
                  <a:sym typeface="IBM Plex Sans KR"/>
                </a:rPr>
                <a:t>가짜</a:t>
              </a:r>
              <a:r>
                <a:rPr lang="en">
                  <a:solidFill>
                    <a:schemeClr val="dk1"/>
                  </a:solidFill>
                  <a:latin typeface="IBM Plex Sans KR"/>
                  <a:ea typeface="IBM Plex Sans KR"/>
                  <a:cs typeface="IBM Plex Sans KR"/>
                  <a:sym typeface="IBM Plex Sans KR"/>
                </a:rPr>
                <a:t> 제품</a:t>
              </a:r>
              <a:endParaRPr>
                <a:solidFill>
                  <a:schemeClr val="dk1"/>
                </a:solidFill>
                <a:latin typeface="IBM Plex Sans KR"/>
                <a:ea typeface="IBM Plex Sans KR"/>
                <a:cs typeface="IBM Plex Sans KR"/>
                <a:sym typeface="IBM Plex Sans K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2. Iterative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idx="1" type="body"/>
          </p:nvPr>
        </p:nvSpPr>
        <p:spPr>
          <a:xfrm>
            <a:off x="4425825" y="152400"/>
            <a:ext cx="4350900" cy="4838700"/>
          </a:xfrm>
          <a:prstGeom prst="rect">
            <a:avLst/>
          </a:prstGeom>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None/>
            </a:pPr>
            <a:r>
              <a:rPr lang="en"/>
              <a:t>개요</a:t>
            </a:r>
            <a:endParaRPr/>
          </a:p>
          <a:p>
            <a:pPr indent="-281940" lvl="0" marL="457200" rtl="0" algn="l">
              <a:lnSpc>
                <a:spcPct val="100000"/>
              </a:lnSpc>
              <a:spcBef>
                <a:spcPts val="500"/>
              </a:spcBef>
              <a:spcAft>
                <a:spcPts val="0"/>
              </a:spcAft>
              <a:buSzPct val="100000"/>
              <a:buChar char="●"/>
            </a:pPr>
            <a:r>
              <a:rPr lang="en"/>
              <a:t>세기 중반에서 영감을 받은 아름다운 사무용 가구 제품군의 일부입니다, 파일 캐비닛, 책상, 책장, 회의 테이블 등을 포함합니다.</a:t>
            </a:r>
            <a:endParaRPr/>
          </a:p>
          <a:p>
            <a:pPr indent="-281940" lvl="0" marL="457200" rtl="0" algn="l">
              <a:lnSpc>
                <a:spcPct val="100000"/>
              </a:lnSpc>
              <a:spcBef>
                <a:spcPts val="500"/>
              </a:spcBef>
              <a:spcAft>
                <a:spcPts val="0"/>
              </a:spcAft>
              <a:buSzPct val="100000"/>
              <a:buChar char="●"/>
            </a:pPr>
            <a:r>
              <a:rPr lang="en"/>
              <a:t>다양한 쉘 색상과 베이스 마감 옵션이 있습니다.</a:t>
            </a:r>
            <a:endParaRPr/>
          </a:p>
          <a:p>
            <a:pPr indent="-281940" lvl="0" marL="457200" rtl="0" algn="l">
              <a:lnSpc>
                <a:spcPct val="100000"/>
              </a:lnSpc>
              <a:spcBef>
                <a:spcPts val="500"/>
              </a:spcBef>
              <a:spcAft>
                <a:spcPts val="0"/>
              </a:spcAft>
              <a:buSzPct val="100000"/>
              <a:buChar char="●"/>
            </a:pPr>
            <a:r>
              <a:rPr lang="en"/>
              <a:t>플라스틱 소재의 후면 및 전면 커버(SWC-100) 또는 또는 10가지 패브릭 및 6가지 가죽 옵션의 풀 커버(SWC-110)로 제공됩니다.</a:t>
            </a:r>
            <a:endParaRPr/>
          </a:p>
          <a:p>
            <a:pPr indent="-281940" lvl="0" marL="457200" rtl="0" algn="l">
              <a:lnSpc>
                <a:spcPct val="100000"/>
              </a:lnSpc>
              <a:spcBef>
                <a:spcPts val="500"/>
              </a:spcBef>
              <a:spcAft>
                <a:spcPts val="0"/>
              </a:spcAft>
              <a:buSzPct val="100000"/>
              <a:buChar char="●"/>
            </a:pPr>
            <a:r>
              <a:rPr lang="en"/>
              <a:t>기본 마감 옵션: 스테인리스 스틸, 무광 블랙, 유광 화이트 또는 크롬.</a:t>
            </a:r>
            <a:endParaRPr/>
          </a:p>
          <a:p>
            <a:pPr indent="-281940" lvl="0" marL="457200" rtl="0" algn="l">
              <a:lnSpc>
                <a:spcPct val="100000"/>
              </a:lnSpc>
              <a:spcBef>
                <a:spcPts val="500"/>
              </a:spcBef>
              <a:spcAft>
                <a:spcPts val="0"/>
              </a:spcAft>
              <a:buSzPct val="100000"/>
              <a:buChar char="●"/>
            </a:pPr>
            <a:r>
              <a:rPr lang="en"/>
              <a:t>팔걸이 유무를 선택할 수 있습니다.</a:t>
            </a:r>
            <a:endParaRPr/>
          </a:p>
          <a:p>
            <a:pPr indent="-281940" lvl="0" marL="457200" rtl="0" algn="l">
              <a:lnSpc>
                <a:spcPct val="100000"/>
              </a:lnSpc>
              <a:spcBef>
                <a:spcPts val="500"/>
              </a:spcBef>
              <a:spcAft>
                <a:spcPts val="0"/>
              </a:spcAft>
              <a:buSzPct val="100000"/>
              <a:buChar char="●"/>
            </a:pPr>
            <a:r>
              <a:rPr lang="en"/>
              <a:t>가정 </a:t>
            </a:r>
            <a:r>
              <a:rPr lang="en"/>
              <a:t>또는 회사</a:t>
            </a:r>
            <a:r>
              <a:rPr lang="en"/>
              <a:t> 사용에 적합합니다.</a:t>
            </a:r>
            <a:endParaRPr/>
          </a:p>
          <a:p>
            <a:pPr indent="0" lvl="0" marL="0" rtl="0" algn="l">
              <a:lnSpc>
                <a:spcPct val="100000"/>
              </a:lnSpc>
              <a:spcBef>
                <a:spcPts val="500"/>
              </a:spcBef>
              <a:spcAft>
                <a:spcPts val="0"/>
              </a:spcAft>
              <a:buNone/>
            </a:pPr>
            <a:r>
              <a:rPr lang="en"/>
              <a:t>구조</a:t>
            </a:r>
            <a:endParaRPr/>
          </a:p>
          <a:p>
            <a:pPr indent="-281940" lvl="0" marL="457200" rtl="0" algn="l">
              <a:lnSpc>
                <a:spcPct val="100000"/>
              </a:lnSpc>
              <a:spcBef>
                <a:spcPts val="500"/>
              </a:spcBef>
              <a:spcAft>
                <a:spcPts val="0"/>
              </a:spcAft>
              <a:buSzPct val="100000"/>
              <a:buChar char="●"/>
            </a:pPr>
            <a:r>
              <a:rPr lang="en"/>
              <a:t>5바퀴 플라스틱 코팅 알루미늄 베이스</a:t>
            </a:r>
            <a:endParaRPr/>
          </a:p>
          <a:p>
            <a:pPr indent="-281940" lvl="0" marL="457200" rtl="0" algn="l">
              <a:lnSpc>
                <a:spcPct val="100000"/>
              </a:lnSpc>
              <a:spcBef>
                <a:spcPts val="500"/>
              </a:spcBef>
              <a:spcAft>
                <a:spcPts val="0"/>
              </a:spcAft>
              <a:buSzPct val="100000"/>
              <a:buChar char="●"/>
            </a:pPr>
            <a:r>
              <a:rPr lang="en"/>
              <a:t>공압식 의자는 쉽게 올리거나 내릴 수 있도록 조절됩니다.</a:t>
            </a:r>
            <a:endParaRPr/>
          </a:p>
          <a:p>
            <a:pPr indent="0" lvl="0" marL="0" rtl="0" algn="l">
              <a:lnSpc>
                <a:spcPct val="100000"/>
              </a:lnSpc>
              <a:spcBef>
                <a:spcPts val="500"/>
              </a:spcBef>
              <a:spcAft>
                <a:spcPts val="0"/>
              </a:spcAft>
              <a:buNone/>
            </a:pPr>
            <a:r>
              <a:rPr lang="en"/>
              <a:t>치수</a:t>
            </a:r>
            <a:endParaRPr/>
          </a:p>
          <a:p>
            <a:pPr indent="-281940" lvl="0" marL="457200" rtl="0" algn="l">
              <a:lnSpc>
                <a:spcPct val="100000"/>
              </a:lnSpc>
              <a:spcBef>
                <a:spcPts val="500"/>
              </a:spcBef>
              <a:spcAft>
                <a:spcPts val="0"/>
              </a:spcAft>
              <a:buSzPct val="100000"/>
              <a:buChar char="●"/>
            </a:pPr>
            <a:r>
              <a:rPr lang="en"/>
              <a:t>폭 53cm | 20.87"</a:t>
            </a:r>
            <a:endParaRPr/>
          </a:p>
          <a:p>
            <a:pPr indent="-281940" lvl="0" marL="457200" rtl="0" algn="l">
              <a:lnSpc>
                <a:spcPct val="100000"/>
              </a:lnSpc>
              <a:spcBef>
                <a:spcPts val="500"/>
              </a:spcBef>
              <a:spcAft>
                <a:spcPts val="0"/>
              </a:spcAft>
              <a:buSzPct val="100000"/>
              <a:buChar char="●"/>
            </a:pPr>
            <a:r>
              <a:rPr lang="en"/>
              <a:t>깊이 51 cm | 20.08"</a:t>
            </a:r>
            <a:endParaRPr/>
          </a:p>
          <a:p>
            <a:pPr indent="-281940" lvl="0" marL="457200" rtl="0" algn="l">
              <a:lnSpc>
                <a:spcPct val="100000"/>
              </a:lnSpc>
              <a:spcBef>
                <a:spcPts val="500"/>
              </a:spcBef>
              <a:spcAft>
                <a:spcPts val="0"/>
              </a:spcAft>
              <a:buSzPct val="100000"/>
              <a:buChar char="●"/>
            </a:pPr>
            <a:r>
              <a:rPr lang="en"/>
              <a:t>높이 80 cm | 31.50"</a:t>
            </a:r>
            <a:endParaRPr/>
          </a:p>
          <a:p>
            <a:pPr indent="-281940" lvl="0" marL="457200" rtl="0" algn="l">
              <a:lnSpc>
                <a:spcPct val="100000"/>
              </a:lnSpc>
              <a:spcBef>
                <a:spcPts val="500"/>
              </a:spcBef>
              <a:spcAft>
                <a:spcPts val="0"/>
              </a:spcAft>
              <a:buSzPct val="100000"/>
              <a:buChar char="●"/>
            </a:pPr>
            <a:r>
              <a:rPr lang="en"/>
              <a:t>좌석 높이 44cm | 17.32"</a:t>
            </a:r>
            <a:endParaRPr/>
          </a:p>
          <a:p>
            <a:pPr indent="-281940" lvl="0" marL="457200" rtl="0" algn="l">
              <a:lnSpc>
                <a:spcPct val="100000"/>
              </a:lnSpc>
              <a:spcBef>
                <a:spcPts val="500"/>
              </a:spcBef>
              <a:spcAft>
                <a:spcPts val="0"/>
              </a:spcAft>
              <a:buSzPct val="100000"/>
              <a:buChar char="●"/>
            </a:pPr>
            <a:r>
              <a:rPr lang="en"/>
              <a:t>좌석 깊이 41cm | 16.14"</a:t>
            </a:r>
            <a:endParaRPr/>
          </a:p>
          <a:p>
            <a:pPr indent="0" lvl="0" marL="0" rtl="0" algn="l">
              <a:lnSpc>
                <a:spcPct val="100000"/>
              </a:lnSpc>
              <a:spcBef>
                <a:spcPts val="500"/>
              </a:spcBef>
              <a:spcAft>
                <a:spcPts val="0"/>
              </a:spcAft>
              <a:buNone/>
            </a:pPr>
            <a:r>
              <a:rPr lang="en"/>
              <a:t>옵션</a:t>
            </a:r>
            <a:endParaRPr/>
          </a:p>
          <a:p>
            <a:pPr indent="-281940" lvl="0" marL="457200" rtl="0" algn="l">
              <a:lnSpc>
                <a:spcPct val="100000"/>
              </a:lnSpc>
              <a:spcBef>
                <a:spcPts val="500"/>
              </a:spcBef>
              <a:spcAft>
                <a:spcPts val="0"/>
              </a:spcAft>
              <a:buSzPct val="100000"/>
              <a:buChar char="●"/>
            </a:pPr>
            <a:r>
              <a:rPr lang="en"/>
              <a:t>소프트 또는 하드 플로어 캐스터 옵션.</a:t>
            </a:r>
            <a:endParaRPr/>
          </a:p>
          <a:p>
            <a:pPr indent="-281940" lvl="0" marL="457200" rtl="0" algn="l">
              <a:lnSpc>
                <a:spcPct val="100000"/>
              </a:lnSpc>
              <a:spcBef>
                <a:spcPts val="500"/>
              </a:spcBef>
              <a:spcAft>
                <a:spcPts val="0"/>
              </a:spcAft>
              <a:buSzPct val="100000"/>
              <a:buChar char="●"/>
            </a:pPr>
            <a:r>
              <a:rPr lang="en"/>
              <a:t>두 가지 시트 폼 밀도 선택 가능:  중간(1.8lb/ft3) 또는 높음(2.8lb/ft3)</a:t>
            </a:r>
            <a:endParaRPr/>
          </a:p>
          <a:p>
            <a:pPr indent="-281940" lvl="0" marL="457200" rtl="0" algn="l">
              <a:lnSpc>
                <a:spcPct val="100000"/>
              </a:lnSpc>
              <a:spcBef>
                <a:spcPts val="500"/>
              </a:spcBef>
              <a:spcAft>
                <a:spcPts val="0"/>
              </a:spcAft>
              <a:buSzPct val="100000"/>
              <a:buChar char="●"/>
            </a:pPr>
            <a:r>
              <a:rPr lang="en"/>
              <a:t>팔걸이 없음 또는 8위치 PU 팔걸이 </a:t>
            </a:r>
            <a:endParaRPr/>
          </a:p>
          <a:p>
            <a:pPr indent="0" lvl="0" marL="0" rtl="0" algn="l">
              <a:lnSpc>
                <a:spcPct val="100000"/>
              </a:lnSpc>
              <a:spcBef>
                <a:spcPts val="500"/>
              </a:spcBef>
              <a:spcAft>
                <a:spcPts val="0"/>
              </a:spcAft>
              <a:buNone/>
            </a:pPr>
            <a:r>
              <a:rPr lang="en"/>
              <a:t>재료 (쉘 베이스 글라이더)</a:t>
            </a:r>
            <a:endParaRPr/>
          </a:p>
          <a:p>
            <a:pPr indent="-281940" lvl="0" marL="457200" rtl="0" algn="l">
              <a:lnSpc>
                <a:spcPct val="100000"/>
              </a:lnSpc>
              <a:spcBef>
                <a:spcPts val="500"/>
              </a:spcBef>
              <a:spcAft>
                <a:spcPts val="0"/>
              </a:spcAft>
              <a:buSzPct val="100000"/>
              <a:buChar char="●"/>
            </a:pPr>
            <a:r>
              <a:rPr lang="en"/>
              <a:t>변형 나일론 PA6/PA66 코팅된 주조 알루미늄.</a:t>
            </a:r>
            <a:endParaRPr/>
          </a:p>
          <a:p>
            <a:pPr indent="-281940" lvl="0" marL="457200" rtl="0" algn="l">
              <a:lnSpc>
                <a:spcPct val="100000"/>
              </a:lnSpc>
              <a:spcBef>
                <a:spcPts val="500"/>
              </a:spcBef>
              <a:spcAft>
                <a:spcPts val="0"/>
              </a:spcAft>
              <a:buSzPct val="100000"/>
              <a:buChar char="●"/>
            </a:pPr>
            <a:r>
              <a:rPr lang="en"/>
              <a:t>쉘 두께: 10mm.</a:t>
            </a:r>
            <a:endParaRPr/>
          </a:p>
          <a:p>
            <a:pPr indent="0" lvl="0" marL="0" rtl="0" algn="l">
              <a:lnSpc>
                <a:spcPct val="100000"/>
              </a:lnSpc>
              <a:spcBef>
                <a:spcPts val="500"/>
              </a:spcBef>
              <a:spcAft>
                <a:spcPts val="0"/>
              </a:spcAft>
              <a:buNone/>
            </a:pPr>
            <a:r>
              <a:rPr lang="en"/>
              <a:t>SEAT</a:t>
            </a:r>
            <a:endParaRPr/>
          </a:p>
          <a:p>
            <a:pPr indent="-281940" lvl="0" marL="457200" rtl="0" algn="l">
              <a:lnSpc>
                <a:spcPct val="100000"/>
              </a:lnSpc>
              <a:spcBef>
                <a:spcPts val="500"/>
              </a:spcBef>
              <a:spcAft>
                <a:spcPts val="0"/>
              </a:spcAft>
              <a:buSzPct val="100000"/>
              <a:buChar char="●"/>
            </a:pPr>
            <a:r>
              <a:rPr lang="en"/>
              <a:t>HD36 폼</a:t>
            </a:r>
            <a:endParaRPr/>
          </a:p>
          <a:p>
            <a:pPr indent="0" lvl="0" marL="0" rtl="0" algn="l">
              <a:lnSpc>
                <a:spcPct val="100000"/>
              </a:lnSpc>
              <a:spcBef>
                <a:spcPts val="500"/>
              </a:spcBef>
              <a:spcAft>
                <a:spcPts val="0"/>
              </a:spcAft>
              <a:buNone/>
            </a:pPr>
            <a:r>
              <a:rPr lang="en"/>
              <a:t>원산지</a:t>
            </a:r>
            <a:endParaRPr/>
          </a:p>
          <a:p>
            <a:pPr indent="-281940" lvl="0" marL="457200" rtl="0" algn="l">
              <a:lnSpc>
                <a:spcPct val="100000"/>
              </a:lnSpc>
              <a:spcBef>
                <a:spcPts val="500"/>
              </a:spcBef>
              <a:spcAft>
                <a:spcPts val="500"/>
              </a:spcAft>
              <a:buSzPct val="100000"/>
              <a:buChar char="●"/>
            </a:pPr>
            <a:r>
              <a:rPr lang="en"/>
              <a:t>이탈리아</a:t>
            </a:r>
            <a:endParaRPr/>
          </a:p>
        </p:txBody>
      </p:sp>
      <p:pic>
        <p:nvPicPr>
          <p:cNvPr id="356" name="Google Shape;356;p47"/>
          <p:cNvPicPr preferRelativeResize="0"/>
          <p:nvPr/>
        </p:nvPicPr>
        <p:blipFill>
          <a:blip r:embed="rId3">
            <a:alphaModFix/>
          </a:blip>
          <a:stretch>
            <a:fillRect/>
          </a:stretch>
        </p:blipFill>
        <p:spPr>
          <a:xfrm>
            <a:off x="472550" y="152400"/>
            <a:ext cx="3644930"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제품 기술 사양에서 마케팅용 제품 설명 생성</a:t>
            </a:r>
            <a:endParaRPr/>
          </a:p>
        </p:txBody>
      </p:sp>
      <p:sp>
        <p:nvSpPr>
          <p:cNvPr id="362" name="Google Shape;362;p48"/>
          <p:cNvSpPr txBox="1"/>
          <p:nvPr>
            <p:ph idx="1" type="body"/>
          </p:nvPr>
        </p:nvSpPr>
        <p:spPr>
          <a:xfrm>
            <a:off x="921700" y="1152475"/>
            <a:ext cx="7910700" cy="1353300"/>
          </a:xfrm>
          <a:prstGeom prst="rect">
            <a:avLst/>
          </a:prstGeom>
          <a:solidFill>
            <a:srgbClr val="343541"/>
          </a:solid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rgbClr val="ECECF1"/>
                </a:solidFill>
              </a:rPr>
              <a:t>당신의 임무는 </a:t>
            </a:r>
            <a:r>
              <a:rPr lang="en">
                <a:solidFill>
                  <a:srgbClr val="ECECF1"/>
                </a:solidFill>
              </a:rPr>
              <a:t>제품 기술 사양 정보를 기반으로 </a:t>
            </a:r>
            <a:r>
              <a:rPr lang="en">
                <a:solidFill>
                  <a:srgbClr val="ECECF1"/>
                </a:solidFill>
              </a:rPr>
              <a:t>마케팅 팀이 제품의 설명을 쇼핑몰 설명란에 작성하는 것을 돕는 것입니다.</a:t>
            </a:r>
            <a:endParaRPr>
              <a:solidFill>
                <a:srgbClr val="ECECF1"/>
              </a:solidFill>
            </a:endParaRPr>
          </a:p>
          <a:p>
            <a:pPr indent="0" lvl="0" marL="0" rtl="0" algn="l">
              <a:spcBef>
                <a:spcPts val="1200"/>
              </a:spcBef>
              <a:spcAft>
                <a:spcPts val="0"/>
              </a:spcAft>
              <a:buNone/>
            </a:pPr>
            <a:r>
              <a:rPr lang="en">
                <a:solidFill>
                  <a:srgbClr val="ECECF1"/>
                </a:solidFill>
              </a:rPr>
              <a:t>제품 기술 사양에 제공된 정보를 세 개의 백틱으로 구분하여 제품 설명을 작성합니다.</a:t>
            </a:r>
            <a:endParaRPr>
              <a:solidFill>
                <a:srgbClr val="ECECF1"/>
              </a:solidFill>
            </a:endParaRPr>
          </a:p>
          <a:p>
            <a:pPr indent="0" lvl="0" marL="0" rtl="0" algn="l">
              <a:spcBef>
                <a:spcPts val="1200"/>
              </a:spcBef>
              <a:spcAft>
                <a:spcPts val="1200"/>
              </a:spcAft>
              <a:buNone/>
            </a:pPr>
            <a:r>
              <a:rPr lang="en">
                <a:solidFill>
                  <a:srgbClr val="ECECF1"/>
                </a:solidFill>
              </a:rPr>
              <a:t>기술 사양: ```{기술 사양}```</a:t>
            </a:r>
            <a:endParaRPr>
              <a:solidFill>
                <a:srgbClr val="ECECF1"/>
              </a:solidFill>
            </a:endParaRPr>
          </a:p>
        </p:txBody>
      </p:sp>
      <p:sp>
        <p:nvSpPr>
          <p:cNvPr id="363" name="Google Shape;363;p48"/>
          <p:cNvSpPr txBox="1"/>
          <p:nvPr>
            <p:ph idx="1" type="body"/>
          </p:nvPr>
        </p:nvSpPr>
        <p:spPr>
          <a:xfrm>
            <a:off x="921700" y="2505775"/>
            <a:ext cx="7910700" cy="2394000"/>
          </a:xfrm>
          <a:prstGeom prst="rect">
            <a:avLst/>
          </a:prstGeom>
          <a:solidFill>
            <a:srgbClr val="444654"/>
          </a:solidFill>
          <a:ln>
            <a:noFill/>
          </a:ln>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solidFill>
                  <a:srgbClr val="ECECF1"/>
                </a:solidFill>
              </a:rPr>
              <a:t>가정이나 비즈니스 환경에 완벽하게 어울리는 멋진 중세 스타일의 사무용 의자를 소개합니다. 파일 캐비닛, 책상, 책장, 회의 테이블 등 아름다운 사무용 가구 제품군에 속하는 이 의자는 다양한 쉘 색상과 베이스 마감 옵션 중 원하는 스타일에 맞게 선택할 수 있습니다. 10가지 패브릭과 6가지 가죽 옵션의 플라스틱 등받이 및 전면 커버(SWC-100) 또는 전체 커버(SWC-110) 중에서 선택할 수 있습니다.</a:t>
            </a:r>
            <a:endParaRPr>
              <a:solidFill>
                <a:srgbClr val="ECECF1"/>
              </a:solidFill>
            </a:endParaRPr>
          </a:p>
          <a:p>
            <a:pPr indent="0" lvl="0" marL="0" rtl="0" algn="l">
              <a:spcBef>
                <a:spcPts val="1200"/>
              </a:spcBef>
              <a:spcAft>
                <a:spcPts val="0"/>
              </a:spcAft>
              <a:buNone/>
            </a:pPr>
            <a:r>
              <a:rPr lang="en">
                <a:solidFill>
                  <a:srgbClr val="ECECF1"/>
                </a:solidFill>
              </a:rPr>
              <a:t>의자는 5바퀴 플라스틱 코팅 알루미늄 베이스로 제작되었으며 공압식 의자 조절 장치가 있어 쉽게 올리거나 내릴 수 있습니다. 팔걸이가 있든 없든 사용할 수 있으며 소프트 플로어 또는 하드 플로어 캐스터 옵션이 함께 제공됩니다. 시트 폼 밀도는 중간(1.8lb/ft3) 또는 높음(2.8lb/ft3) 중에서 선택할 수 있습니다.</a:t>
            </a:r>
            <a:endParaRPr>
              <a:solidFill>
                <a:srgbClr val="ECECF1"/>
              </a:solidFill>
            </a:endParaRPr>
          </a:p>
          <a:p>
            <a:pPr indent="0" lvl="0" marL="0" rtl="0" algn="l">
              <a:spcBef>
                <a:spcPts val="1200"/>
              </a:spcBef>
              <a:spcAft>
                <a:spcPts val="0"/>
              </a:spcAft>
              <a:buNone/>
            </a:pPr>
            <a:r>
              <a:rPr lang="en">
                <a:solidFill>
                  <a:srgbClr val="ECECF1"/>
                </a:solidFill>
              </a:rPr>
              <a:t>의자는 변형 나일론 PA6/PA66 코팅이 된 주조 알루미늄 쉘과 10mm 쉘 두께를 포함한 고품질 소재로 제작되었습니다. 시트는 HD36 폼으로 제작되어 최고의 편안함을 선사합니다.</a:t>
            </a:r>
            <a:endParaRPr>
              <a:solidFill>
                <a:srgbClr val="ECECF1"/>
              </a:solidFill>
            </a:endParaRPr>
          </a:p>
          <a:p>
            <a:pPr indent="0" lvl="0" marL="0" rtl="0" algn="l">
              <a:spcBef>
                <a:spcPts val="1200"/>
              </a:spcBef>
              <a:spcAft>
                <a:spcPts val="0"/>
              </a:spcAft>
              <a:buNone/>
            </a:pPr>
            <a:r>
              <a:rPr lang="en">
                <a:solidFill>
                  <a:srgbClr val="ECECF1"/>
                </a:solidFill>
              </a:rPr>
              <a:t>폭 53cm, 깊이 51cm, 높이 80cm의 이 의자는 어떤 작업 공간에도 완벽한 크기입니다. 시트 높이는 44cm, 시트 깊이는 41cm입니다.</a:t>
            </a:r>
            <a:endParaRPr>
              <a:solidFill>
                <a:srgbClr val="ECECF1"/>
              </a:solidFill>
            </a:endParaRPr>
          </a:p>
          <a:p>
            <a:pPr indent="0" lvl="0" marL="0" rtl="0" algn="l">
              <a:spcBef>
                <a:spcPts val="1200"/>
              </a:spcBef>
              <a:spcAft>
                <a:spcPts val="1200"/>
              </a:spcAft>
              <a:buNone/>
            </a:pPr>
            <a:r>
              <a:rPr lang="en">
                <a:solidFill>
                  <a:srgbClr val="ECECF1"/>
                </a:solidFill>
              </a:rPr>
              <a:t>스테인리스 스틸, 무광 블랙, 유광 화이트 또는 크롬의 기본 마감 옵션 중에서 선택하여 외관을 완성할 수 있습니다. 이 의자는 계약용으로 사용할 수 있으며 이탈리아에서 자랑스럽게 제작되었습니다. 세련되고 편안한 미드 센추리 스타일의 사무용 의자로 업무 공간을 업그레이드하세요.</a:t>
            </a:r>
            <a:endParaRPr>
              <a:solidFill>
                <a:srgbClr val="ECECF1"/>
              </a:solidFill>
            </a:endParaRPr>
          </a:p>
        </p:txBody>
      </p:sp>
      <p:pic>
        <p:nvPicPr>
          <p:cNvPr id="364" name="Google Shape;364;p48"/>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65" name="Google Shape;365;p48"/>
          <p:cNvGrpSpPr/>
          <p:nvPr/>
        </p:nvGrpSpPr>
        <p:grpSpPr>
          <a:xfrm>
            <a:off x="311625" y="2505775"/>
            <a:ext cx="361800" cy="361800"/>
            <a:chOff x="311625" y="2966200"/>
            <a:chExt cx="361800" cy="361800"/>
          </a:xfrm>
        </p:grpSpPr>
        <p:sp>
          <p:nvSpPr>
            <p:cNvPr id="366" name="Google Shape;366;p48"/>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8"/>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문</a:t>
            </a:r>
            <a:r>
              <a:rPr lang="en"/>
              <a:t>제 1. </a:t>
            </a:r>
            <a:r>
              <a:rPr lang="en"/>
              <a:t>제</a:t>
            </a:r>
            <a:r>
              <a:rPr lang="en"/>
              <a:t>품 설명이 너무 길다면?</a:t>
            </a:r>
            <a:endParaRPr/>
          </a:p>
        </p:txBody>
      </p:sp>
      <p:sp>
        <p:nvSpPr>
          <p:cNvPr id="373" name="Google Shape;373;p49"/>
          <p:cNvSpPr txBox="1"/>
          <p:nvPr>
            <p:ph idx="1" type="body"/>
          </p:nvPr>
        </p:nvSpPr>
        <p:spPr>
          <a:xfrm>
            <a:off x="921700" y="1152475"/>
            <a:ext cx="7910700" cy="21954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당신의 임무는 제품 기술 사양 정보를 기반으로 마케팅 팀이 제품의 설명을 쇼핑몰 설명란에 작성하는 것을 돕는 것입니다.</a:t>
            </a:r>
            <a:endParaRPr>
              <a:solidFill>
                <a:srgbClr val="ECECF1"/>
              </a:solidFill>
            </a:endParaRPr>
          </a:p>
          <a:p>
            <a:pPr indent="0" lvl="0" marL="0" rtl="0" algn="l">
              <a:spcBef>
                <a:spcPts val="1200"/>
              </a:spcBef>
              <a:spcAft>
                <a:spcPts val="0"/>
              </a:spcAft>
              <a:buNone/>
            </a:pPr>
            <a:r>
              <a:rPr lang="en">
                <a:solidFill>
                  <a:srgbClr val="ECECF1"/>
                </a:solidFill>
              </a:rPr>
              <a:t>제품 기술 사양에 제공된 정보를 세 개의 백틱으로 구분하여 제품 설명을 작성합니다.</a:t>
            </a:r>
            <a:endParaRPr>
              <a:solidFill>
                <a:srgbClr val="ECECF1"/>
              </a:solidFill>
            </a:endParaRPr>
          </a:p>
          <a:p>
            <a:pPr indent="0" lvl="0" marL="0" rtl="0" algn="l">
              <a:spcBef>
                <a:spcPts val="1200"/>
              </a:spcBef>
              <a:spcAft>
                <a:spcPts val="0"/>
              </a:spcAft>
              <a:buNone/>
            </a:pPr>
            <a:r>
              <a:rPr lang="en">
                <a:solidFill>
                  <a:srgbClr val="ECECF1"/>
                </a:solidFill>
                <a:highlight>
                  <a:schemeClr val="lt1"/>
                </a:highlight>
              </a:rPr>
              <a:t>50단</a:t>
            </a:r>
            <a:r>
              <a:rPr lang="en">
                <a:solidFill>
                  <a:srgbClr val="ECECF1"/>
                </a:solidFill>
                <a:highlight>
                  <a:schemeClr val="lt1"/>
                </a:highlight>
              </a:rPr>
              <a:t>어 이내로 작성하세요.</a:t>
            </a:r>
            <a:endParaRPr>
              <a:solidFill>
                <a:srgbClr val="ECECF1"/>
              </a:solidFill>
              <a:highlight>
                <a:schemeClr val="lt1"/>
              </a:highlight>
            </a:endParaRPr>
          </a:p>
          <a:p>
            <a:pPr indent="0" lvl="0" marL="0" rtl="0" algn="l">
              <a:spcBef>
                <a:spcPts val="1200"/>
              </a:spcBef>
              <a:spcAft>
                <a:spcPts val="1200"/>
              </a:spcAft>
              <a:buNone/>
            </a:pPr>
            <a:r>
              <a:rPr lang="en">
                <a:solidFill>
                  <a:srgbClr val="ECECF1"/>
                </a:solidFill>
              </a:rPr>
              <a:t>기술 사양: </a:t>
            </a:r>
            <a:r>
              <a:rPr lang="en">
                <a:solidFill>
                  <a:srgbClr val="ECECF1"/>
                </a:solidFill>
              </a:rPr>
              <a:t>```{기술 사양}```</a:t>
            </a:r>
            <a:endParaRPr>
              <a:solidFill>
                <a:srgbClr val="ECECF1"/>
              </a:solidFill>
            </a:endParaRPr>
          </a:p>
        </p:txBody>
      </p:sp>
      <p:sp>
        <p:nvSpPr>
          <p:cNvPr id="374" name="Google Shape;374;p49"/>
          <p:cNvSpPr txBox="1"/>
          <p:nvPr>
            <p:ph idx="1" type="body"/>
          </p:nvPr>
        </p:nvSpPr>
        <p:spPr>
          <a:xfrm>
            <a:off x="921700" y="3347800"/>
            <a:ext cx="7910700" cy="15519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아름다운 가구 제품군의 일부인 미드 센추리에서 영감을 받은 사무용 의자를 소개합니다. 다양한 쉘 색상과 베이스 마감으로 제공되며, 플라스틱 또는 패브릭 또는 가죽으로 된 전체 덮개 옵션이 있습니다. 5바퀴 베이스와 공압식 의자 조절 기능으로 가정이나 사무실에서 사용하기에 적합합니다. 이탈리아에서 제작되었습니다.</a:t>
            </a:r>
            <a:endParaRPr>
              <a:solidFill>
                <a:srgbClr val="ECECF1"/>
              </a:solidFill>
            </a:endParaRPr>
          </a:p>
        </p:txBody>
      </p:sp>
      <p:pic>
        <p:nvPicPr>
          <p:cNvPr id="375" name="Google Shape;375;p49"/>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76" name="Google Shape;376;p49"/>
          <p:cNvGrpSpPr/>
          <p:nvPr/>
        </p:nvGrpSpPr>
        <p:grpSpPr>
          <a:xfrm>
            <a:off x="311625" y="3347875"/>
            <a:ext cx="361800" cy="361800"/>
            <a:chOff x="311625" y="2966200"/>
            <a:chExt cx="361800" cy="361800"/>
          </a:xfrm>
        </p:grpSpPr>
        <p:sp>
          <p:nvSpPr>
            <p:cNvPr id="377" name="Google Shape;377;p49"/>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49"/>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문제 2. 집중해야</a:t>
            </a:r>
            <a:r>
              <a:rPr lang="en"/>
              <a:t>할 부분이 내 의도와 약간 다르다면?</a:t>
            </a:r>
            <a:endParaRPr/>
          </a:p>
        </p:txBody>
      </p:sp>
      <p:sp>
        <p:nvSpPr>
          <p:cNvPr id="384" name="Google Shape;384;p50"/>
          <p:cNvSpPr txBox="1"/>
          <p:nvPr>
            <p:ph idx="1" type="body"/>
          </p:nvPr>
        </p:nvSpPr>
        <p:spPr>
          <a:xfrm>
            <a:off x="921700" y="1152475"/>
            <a:ext cx="7910700" cy="2195400"/>
          </a:xfrm>
          <a:prstGeom prst="rect">
            <a:avLst/>
          </a:prstGeom>
          <a:solidFill>
            <a:srgbClr val="343541"/>
          </a:solidFill>
          <a:ln>
            <a:noFill/>
          </a:ln>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solidFill>
                  <a:srgbClr val="ECECF1"/>
                </a:solidFill>
              </a:rPr>
              <a:t>당신의 임무는 제품 기술 사양 정보를 기반으로 마케팅 팀이 제품의 설명을 쇼핑몰 설명란에 작성하는 것을 돕는 것입니다.</a:t>
            </a:r>
            <a:endParaRPr>
              <a:solidFill>
                <a:srgbClr val="ECECF1"/>
              </a:solidFill>
            </a:endParaRPr>
          </a:p>
          <a:p>
            <a:pPr indent="0" lvl="0" marL="0" rtl="0" algn="l">
              <a:spcBef>
                <a:spcPts val="1200"/>
              </a:spcBef>
              <a:spcAft>
                <a:spcPts val="0"/>
              </a:spcAft>
              <a:buNone/>
            </a:pPr>
            <a:r>
              <a:rPr lang="en">
                <a:solidFill>
                  <a:srgbClr val="ECECF1"/>
                </a:solidFill>
              </a:rPr>
              <a:t>제품 기술 사양에 제공된 정보를 세 개의 백틱으로 구분하여 제품 설명을 작성합니다.</a:t>
            </a:r>
            <a:endParaRPr>
              <a:solidFill>
                <a:srgbClr val="ECECF1"/>
              </a:solidFill>
            </a:endParaRPr>
          </a:p>
          <a:p>
            <a:pPr indent="0" lvl="0" marL="0" rtl="0" algn="l">
              <a:spcBef>
                <a:spcPts val="1200"/>
              </a:spcBef>
              <a:spcAft>
                <a:spcPts val="0"/>
              </a:spcAft>
              <a:buNone/>
            </a:pPr>
            <a:r>
              <a:rPr lang="en">
                <a:solidFill>
                  <a:srgbClr val="ECECF1"/>
                </a:solidFill>
                <a:highlight>
                  <a:schemeClr val="lt1"/>
                </a:highlight>
              </a:rPr>
              <a:t>이 설명은 가구 소매업체를 대상으로 합니다, </a:t>
            </a:r>
            <a:br>
              <a:rPr lang="en">
                <a:solidFill>
                  <a:srgbClr val="ECECF1"/>
                </a:solidFill>
                <a:highlight>
                  <a:schemeClr val="lt1"/>
                </a:highlight>
              </a:rPr>
            </a:br>
            <a:r>
              <a:rPr lang="en">
                <a:solidFill>
                  <a:srgbClr val="ECECF1"/>
                </a:solidFill>
                <a:highlight>
                  <a:schemeClr val="lt1"/>
                </a:highlight>
              </a:rPr>
              <a:t>따라서 본질적으로 기술적인 내용이어야 하며 제품 구성에 초점을 맞춰야 합니다.</a:t>
            </a:r>
            <a:endParaRPr>
              <a:solidFill>
                <a:srgbClr val="ECECF1"/>
              </a:solidFill>
              <a:highlight>
                <a:schemeClr val="lt1"/>
              </a:highlight>
            </a:endParaRPr>
          </a:p>
          <a:p>
            <a:pPr indent="0" lvl="0" marL="0" rtl="0" algn="l">
              <a:spcBef>
                <a:spcPts val="1200"/>
              </a:spcBef>
              <a:spcAft>
                <a:spcPts val="0"/>
              </a:spcAft>
              <a:buNone/>
            </a:pPr>
            <a:r>
              <a:rPr lang="en">
                <a:solidFill>
                  <a:srgbClr val="ECECF1"/>
                </a:solidFill>
              </a:rPr>
              <a:t>50단어 이내로 작성하세요.</a:t>
            </a:r>
            <a:endParaRPr>
              <a:solidFill>
                <a:srgbClr val="ECECF1"/>
              </a:solidFill>
            </a:endParaRPr>
          </a:p>
          <a:p>
            <a:pPr indent="0" lvl="0" marL="0" rtl="0" algn="l">
              <a:spcBef>
                <a:spcPts val="1200"/>
              </a:spcBef>
              <a:spcAft>
                <a:spcPts val="1200"/>
              </a:spcAft>
              <a:buNone/>
            </a:pPr>
            <a:r>
              <a:rPr lang="en">
                <a:solidFill>
                  <a:srgbClr val="ECECF1"/>
                </a:solidFill>
              </a:rPr>
              <a:t>기술 사양: </a:t>
            </a:r>
            <a:r>
              <a:rPr lang="en">
                <a:solidFill>
                  <a:srgbClr val="ECECF1"/>
                </a:solidFill>
              </a:rPr>
              <a:t>```{기술 사양}```</a:t>
            </a:r>
            <a:endParaRPr>
              <a:solidFill>
                <a:srgbClr val="ECECF1"/>
              </a:solidFill>
            </a:endParaRPr>
          </a:p>
        </p:txBody>
      </p:sp>
      <p:sp>
        <p:nvSpPr>
          <p:cNvPr id="385" name="Google Shape;385;p50"/>
          <p:cNvSpPr txBox="1"/>
          <p:nvPr>
            <p:ph idx="1" type="body"/>
          </p:nvPr>
        </p:nvSpPr>
        <p:spPr>
          <a:xfrm>
            <a:off x="921700" y="3347800"/>
            <a:ext cx="7910700" cy="1551900"/>
          </a:xfrm>
          <a:prstGeom prst="rect">
            <a:avLst/>
          </a:prstGeom>
          <a:solidFill>
            <a:srgbClr val="444654"/>
          </a:solidFill>
          <a:ln>
            <a:noFill/>
          </a:ln>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rgbClr val="ECECF1"/>
                </a:solidFill>
              </a:rPr>
              <a:t>가정과 비즈니스 환경 모두에 적합한 미드 센추리 스타일의 사무용 의자를 소개합니다. 스테인리스 스틸과 무광 블랙을 포함한 다양한 쉘 색상과 베이스 마감으로 제공되는 이 의자는 팔걸이가 있든 없든 선택할 수 있습니다. 5바퀴 플라스틱 코팅 알루미늄 베이스와 공압식 의자 조절 장치로 쉽게 올리고 내릴 수 있습니다. 주조 알루미늄 쉘과 HD36 폼 시트로 이탈리아에서 제작되었습니다.</a:t>
            </a:r>
            <a:endParaRPr>
              <a:solidFill>
                <a:srgbClr val="ECECF1"/>
              </a:solidFill>
            </a:endParaRPr>
          </a:p>
        </p:txBody>
      </p:sp>
      <p:pic>
        <p:nvPicPr>
          <p:cNvPr id="386" name="Google Shape;386;p50"/>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87" name="Google Shape;387;p50"/>
          <p:cNvGrpSpPr/>
          <p:nvPr/>
        </p:nvGrpSpPr>
        <p:grpSpPr>
          <a:xfrm>
            <a:off x="311625" y="3347875"/>
            <a:ext cx="361800" cy="361800"/>
            <a:chOff x="311625" y="2966200"/>
            <a:chExt cx="361800" cy="361800"/>
          </a:xfrm>
        </p:grpSpPr>
        <p:sp>
          <p:nvSpPr>
            <p:cNvPr id="388" name="Google Shape;388;p50"/>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50"/>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문제 2. 집중해야할 부분이 내 의도와 약간 다르다면?</a:t>
            </a:r>
            <a:endParaRPr/>
          </a:p>
        </p:txBody>
      </p:sp>
      <p:sp>
        <p:nvSpPr>
          <p:cNvPr id="395" name="Google Shape;395;p51"/>
          <p:cNvSpPr txBox="1"/>
          <p:nvPr>
            <p:ph idx="1" type="body"/>
          </p:nvPr>
        </p:nvSpPr>
        <p:spPr>
          <a:xfrm>
            <a:off x="921700" y="1152475"/>
            <a:ext cx="7910700" cy="2195400"/>
          </a:xfrm>
          <a:prstGeom prst="rect">
            <a:avLst/>
          </a:prstGeom>
          <a:solidFill>
            <a:srgbClr val="343541"/>
          </a:solid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solidFill>
                  <a:srgbClr val="ECECF1"/>
                </a:solidFill>
              </a:rPr>
              <a:t>당신의 임무는 제품 기술 사양 정보를 기반으로 마케팅 팀이 제품의 설명을 쇼핑몰 설명란에 작성하는 것을 돕는 것입니다.</a:t>
            </a:r>
            <a:endParaRPr>
              <a:solidFill>
                <a:srgbClr val="ECECF1"/>
              </a:solidFill>
            </a:endParaRPr>
          </a:p>
          <a:p>
            <a:pPr indent="0" lvl="0" marL="0" rtl="0" algn="l">
              <a:spcBef>
                <a:spcPts val="1200"/>
              </a:spcBef>
              <a:spcAft>
                <a:spcPts val="0"/>
              </a:spcAft>
              <a:buNone/>
            </a:pPr>
            <a:r>
              <a:rPr lang="en">
                <a:solidFill>
                  <a:srgbClr val="ECECF1"/>
                </a:solidFill>
              </a:rPr>
              <a:t>제품 기술 사양에 제공된 정보를 세 개의 백틱으로 구분하여 제품 설명을 작성합니다.</a:t>
            </a:r>
            <a:endParaRPr>
              <a:solidFill>
                <a:srgbClr val="ECECF1"/>
              </a:solidFill>
            </a:endParaRPr>
          </a:p>
          <a:p>
            <a:pPr indent="0" lvl="0" marL="0" rtl="0" algn="l">
              <a:spcBef>
                <a:spcPts val="1200"/>
              </a:spcBef>
              <a:spcAft>
                <a:spcPts val="0"/>
              </a:spcAft>
              <a:buNone/>
            </a:pPr>
            <a:r>
              <a:rPr lang="en">
                <a:solidFill>
                  <a:srgbClr val="ECECF1"/>
                </a:solidFill>
              </a:rPr>
              <a:t>이 설명은 가구 소매업체를 대상으로 합니다, </a:t>
            </a:r>
            <a:br>
              <a:rPr lang="en">
                <a:solidFill>
                  <a:srgbClr val="ECECF1"/>
                </a:solidFill>
              </a:rPr>
            </a:br>
            <a:r>
              <a:rPr lang="en">
                <a:solidFill>
                  <a:srgbClr val="ECECF1"/>
                </a:solidFill>
              </a:rPr>
              <a:t>따라서 본질적으로 기술적인 내용이어야 하며 제품 구성에 초점을 맞춰야 합니다.</a:t>
            </a:r>
            <a:endParaRPr>
              <a:solidFill>
                <a:srgbClr val="ECECF1"/>
              </a:solidFill>
            </a:endParaRPr>
          </a:p>
          <a:p>
            <a:pPr indent="0" lvl="0" marL="0" rtl="0" algn="l">
              <a:spcBef>
                <a:spcPts val="1200"/>
              </a:spcBef>
              <a:spcAft>
                <a:spcPts val="0"/>
              </a:spcAft>
              <a:buNone/>
            </a:pPr>
            <a:r>
              <a:rPr lang="en">
                <a:solidFill>
                  <a:srgbClr val="ECECF1"/>
                </a:solidFill>
                <a:highlight>
                  <a:schemeClr val="lt1"/>
                </a:highlight>
              </a:rPr>
              <a:t>설명의 마지막에 모든 제품의 대해 기술 사양의 7자 제품 ID를 포함하세요.</a:t>
            </a:r>
            <a:endParaRPr>
              <a:solidFill>
                <a:srgbClr val="ECECF1"/>
              </a:solidFill>
              <a:highlight>
                <a:schemeClr val="lt1"/>
              </a:highlight>
            </a:endParaRPr>
          </a:p>
          <a:p>
            <a:pPr indent="0" lvl="0" marL="0" rtl="0" algn="l">
              <a:spcBef>
                <a:spcPts val="1200"/>
              </a:spcBef>
              <a:spcAft>
                <a:spcPts val="0"/>
              </a:spcAft>
              <a:buNone/>
            </a:pPr>
            <a:r>
              <a:rPr lang="en">
                <a:solidFill>
                  <a:srgbClr val="ECECF1"/>
                </a:solidFill>
              </a:rPr>
              <a:t>50단어 이내로 작성하세요.</a:t>
            </a:r>
            <a:endParaRPr>
              <a:solidFill>
                <a:srgbClr val="ECECF1"/>
              </a:solidFill>
            </a:endParaRPr>
          </a:p>
          <a:p>
            <a:pPr indent="0" lvl="0" marL="0" rtl="0" algn="l">
              <a:spcBef>
                <a:spcPts val="1200"/>
              </a:spcBef>
              <a:spcAft>
                <a:spcPts val="1200"/>
              </a:spcAft>
              <a:buNone/>
            </a:pPr>
            <a:r>
              <a:rPr lang="en">
                <a:solidFill>
                  <a:srgbClr val="ECECF1"/>
                </a:solidFill>
              </a:rPr>
              <a:t>기술 사양: </a:t>
            </a:r>
            <a:r>
              <a:rPr lang="en">
                <a:solidFill>
                  <a:srgbClr val="ECECF1"/>
                </a:solidFill>
              </a:rPr>
              <a:t>```{기술 사양}```</a:t>
            </a:r>
            <a:endParaRPr>
              <a:solidFill>
                <a:srgbClr val="ECECF1"/>
              </a:solidFill>
            </a:endParaRPr>
          </a:p>
        </p:txBody>
      </p:sp>
      <p:sp>
        <p:nvSpPr>
          <p:cNvPr id="396" name="Google Shape;396;p51"/>
          <p:cNvSpPr txBox="1"/>
          <p:nvPr>
            <p:ph idx="1" type="body"/>
          </p:nvPr>
        </p:nvSpPr>
        <p:spPr>
          <a:xfrm>
            <a:off x="921700" y="3347800"/>
            <a:ext cx="7910700" cy="1551900"/>
          </a:xfrm>
          <a:prstGeom prst="rect">
            <a:avLst/>
          </a:prstGeom>
          <a:solidFill>
            <a:srgbClr val="444654"/>
          </a:solidFill>
          <a:ln>
            <a:noFill/>
          </a:ln>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rgbClr val="ECECF1"/>
                </a:solidFill>
              </a:rPr>
              <a:t>가정이나 비즈니스 환경에 적합한 미드 센추리 스타일의 사무용 의자를 소개합니다. 다양한 쉘 색상과 베이스 마감, 플라스틱 또는 전체 덮개를 선택할 수 있는 이 의자는 스타일리시하면서도 편안합니다. 5바퀴 플라스틱 코팅 알루미늄 베이스와 공압식 의자 조절 장치로 제작되어 내구성이 뛰어나고 사용하기 쉽습니다. 팔걸이가 있든 없든 사용할 수 있으며 계약용으로 적합합니다. 제품 ID: SWC-100, SWC-110.</a:t>
            </a:r>
            <a:endParaRPr>
              <a:solidFill>
                <a:srgbClr val="ECECF1"/>
              </a:solidFill>
            </a:endParaRPr>
          </a:p>
        </p:txBody>
      </p:sp>
      <p:pic>
        <p:nvPicPr>
          <p:cNvPr id="397" name="Google Shape;397;p51"/>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98" name="Google Shape;398;p51"/>
          <p:cNvGrpSpPr/>
          <p:nvPr/>
        </p:nvGrpSpPr>
        <p:grpSpPr>
          <a:xfrm>
            <a:off x="311625" y="3347875"/>
            <a:ext cx="361800" cy="361800"/>
            <a:chOff x="311625" y="2966200"/>
            <a:chExt cx="361800" cy="361800"/>
          </a:xfrm>
        </p:grpSpPr>
        <p:sp>
          <p:nvSpPr>
            <p:cNvPr id="399" name="Google Shape;399;p51"/>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1"/>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문제 3. 제품</a:t>
            </a:r>
            <a:r>
              <a:rPr lang="en"/>
              <a:t>의 치수 표가 필요할 때</a:t>
            </a:r>
            <a:endParaRPr/>
          </a:p>
        </p:txBody>
      </p:sp>
      <p:sp>
        <p:nvSpPr>
          <p:cNvPr id="406" name="Google Shape;406;p52"/>
          <p:cNvSpPr txBox="1"/>
          <p:nvPr>
            <p:ph idx="1" type="body"/>
          </p:nvPr>
        </p:nvSpPr>
        <p:spPr>
          <a:xfrm>
            <a:off x="921700" y="1152475"/>
            <a:ext cx="7910700" cy="1882200"/>
          </a:xfrm>
          <a:prstGeom prst="rect">
            <a:avLst/>
          </a:prstGeom>
          <a:solidFill>
            <a:srgbClr val="343541"/>
          </a:solidFill>
          <a:ln>
            <a:noFill/>
          </a:ln>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solidFill>
                  <a:srgbClr val="ECECF1"/>
                </a:solidFill>
              </a:rPr>
              <a:t>당신의 임무는 제품 기술 사양 정보를 기반으로 마케팅 팀이 제품의 설명을 쇼핑몰 설명란에 작성하는 것을 돕는 것입니다.</a:t>
            </a:r>
            <a:endParaRPr>
              <a:solidFill>
                <a:srgbClr val="ECECF1"/>
              </a:solidFill>
              <a:highlight>
                <a:schemeClr val="lt1"/>
              </a:highlight>
            </a:endParaRPr>
          </a:p>
          <a:p>
            <a:pPr indent="0" lvl="0" marL="0" rtl="0" algn="l">
              <a:spcBef>
                <a:spcPts val="1200"/>
              </a:spcBef>
              <a:spcAft>
                <a:spcPts val="0"/>
              </a:spcAft>
              <a:buNone/>
            </a:pPr>
            <a:r>
              <a:rPr lang="en">
                <a:solidFill>
                  <a:srgbClr val="ECECF1"/>
                </a:solidFill>
                <a:highlight>
                  <a:schemeClr val="lt1"/>
                </a:highlight>
              </a:rPr>
              <a:t>설명 뒤에는 제품의 치수가 표시된 표를 포함합니다. 표에는 두 개의 열이 있어야 합니다.</a:t>
            </a:r>
            <a:br>
              <a:rPr lang="en">
                <a:solidFill>
                  <a:srgbClr val="ECECF1"/>
                </a:solidFill>
                <a:highlight>
                  <a:schemeClr val="lt1"/>
                </a:highlight>
              </a:rPr>
            </a:br>
            <a:r>
              <a:rPr lang="en">
                <a:solidFill>
                  <a:srgbClr val="ECECF1"/>
                </a:solidFill>
                <a:highlight>
                  <a:schemeClr val="lt1"/>
                </a:highlight>
              </a:rPr>
              <a:t>첫 번째 열에는 치수 이름을 포함합니다. </a:t>
            </a:r>
            <a:br>
              <a:rPr lang="en">
                <a:solidFill>
                  <a:srgbClr val="ECECF1"/>
                </a:solidFill>
                <a:highlight>
                  <a:schemeClr val="lt1"/>
                </a:highlight>
              </a:rPr>
            </a:br>
            <a:r>
              <a:rPr lang="en">
                <a:solidFill>
                  <a:srgbClr val="ECECF1"/>
                </a:solidFill>
                <a:highlight>
                  <a:schemeClr val="lt1"/>
                </a:highlight>
              </a:rPr>
              <a:t>두 번째 열에는 인치 단위로만 치수를 입력합니다.</a:t>
            </a:r>
            <a:br>
              <a:rPr lang="en">
                <a:solidFill>
                  <a:srgbClr val="ECECF1"/>
                </a:solidFill>
                <a:highlight>
                  <a:schemeClr val="lt1"/>
                </a:highlight>
              </a:rPr>
            </a:br>
            <a:r>
              <a:rPr lang="en">
                <a:solidFill>
                  <a:srgbClr val="ECECF1"/>
                </a:solidFill>
                <a:highlight>
                  <a:schemeClr val="lt1"/>
                </a:highlight>
              </a:rPr>
              <a:t>표의 제목을 '제품 치수'로 지정합니다.</a:t>
            </a:r>
            <a:endParaRPr>
              <a:solidFill>
                <a:srgbClr val="ECECF1"/>
              </a:solidFill>
              <a:highlight>
                <a:schemeClr val="lt1"/>
              </a:highlight>
            </a:endParaRPr>
          </a:p>
          <a:p>
            <a:pPr indent="0" lvl="0" marL="0" rtl="0" algn="l">
              <a:spcBef>
                <a:spcPts val="1200"/>
              </a:spcBef>
              <a:spcAft>
                <a:spcPts val="1200"/>
              </a:spcAft>
              <a:buNone/>
            </a:pPr>
            <a:r>
              <a:rPr lang="en">
                <a:solidFill>
                  <a:srgbClr val="ECECF1"/>
                </a:solidFill>
              </a:rPr>
              <a:t>기술 사양: </a:t>
            </a:r>
            <a:r>
              <a:rPr lang="en">
                <a:solidFill>
                  <a:srgbClr val="ECECF1"/>
                </a:solidFill>
              </a:rPr>
              <a:t>```{기술 사양}```</a:t>
            </a:r>
            <a:endParaRPr>
              <a:solidFill>
                <a:srgbClr val="ECECF1"/>
              </a:solidFill>
            </a:endParaRPr>
          </a:p>
        </p:txBody>
      </p:sp>
      <p:sp>
        <p:nvSpPr>
          <p:cNvPr id="407" name="Google Shape;407;p52"/>
          <p:cNvSpPr txBox="1"/>
          <p:nvPr>
            <p:ph idx="1" type="body"/>
          </p:nvPr>
        </p:nvSpPr>
        <p:spPr>
          <a:xfrm>
            <a:off x="921700" y="3034675"/>
            <a:ext cx="7910700" cy="18651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ECECF1"/>
              </a:solidFill>
            </a:endParaRPr>
          </a:p>
        </p:txBody>
      </p:sp>
      <p:pic>
        <p:nvPicPr>
          <p:cNvPr id="408" name="Google Shape;408;p52"/>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09" name="Google Shape;409;p52"/>
          <p:cNvGrpSpPr/>
          <p:nvPr/>
        </p:nvGrpSpPr>
        <p:grpSpPr>
          <a:xfrm>
            <a:off x="311625" y="3034675"/>
            <a:ext cx="361800" cy="361800"/>
            <a:chOff x="311625" y="2966200"/>
            <a:chExt cx="361800" cy="361800"/>
          </a:xfrm>
        </p:grpSpPr>
        <p:sp>
          <p:nvSpPr>
            <p:cNvPr id="410" name="Google Shape;410;p52"/>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52"/>
            <p:cNvPicPr preferRelativeResize="0"/>
            <p:nvPr/>
          </p:nvPicPr>
          <p:blipFill>
            <a:blip r:embed="rId4">
              <a:alphaModFix/>
            </a:blip>
            <a:stretch>
              <a:fillRect/>
            </a:stretch>
          </p:blipFill>
          <p:spPr>
            <a:xfrm>
              <a:off x="311700" y="2966275"/>
              <a:ext cx="361650" cy="361650"/>
            </a:xfrm>
            <a:prstGeom prst="rect">
              <a:avLst/>
            </a:prstGeom>
            <a:noFill/>
            <a:ln>
              <a:noFill/>
            </a:ln>
          </p:spPr>
        </p:pic>
      </p:grpSp>
      <p:pic>
        <p:nvPicPr>
          <p:cNvPr id="412" name="Google Shape;412;p52"/>
          <p:cNvPicPr preferRelativeResize="0"/>
          <p:nvPr/>
        </p:nvPicPr>
        <p:blipFill>
          <a:blip r:embed="rId5">
            <a:alphaModFix/>
          </a:blip>
          <a:stretch>
            <a:fillRect/>
          </a:stretch>
        </p:blipFill>
        <p:spPr>
          <a:xfrm>
            <a:off x="946915" y="3089024"/>
            <a:ext cx="4523699" cy="175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LLM</a:t>
            </a:r>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프랑스 국가의 퀴즈 블로그로 학습되었을 경우</a:t>
            </a:r>
            <a:endParaRPr/>
          </a:p>
        </p:txBody>
      </p:sp>
      <p:sp>
        <p:nvSpPr>
          <p:cNvPr id="93" name="Google Shape;93;p17"/>
          <p:cNvSpPr/>
          <p:nvPr/>
        </p:nvSpPr>
        <p:spPr>
          <a:xfrm>
            <a:off x="3364350" y="2419350"/>
            <a:ext cx="2415300" cy="13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IBM Plex Sans KR"/>
                <a:ea typeface="IBM Plex Sans KR"/>
                <a:cs typeface="IBM Plex Sans KR"/>
                <a:sym typeface="IBM Plex Sans KR"/>
              </a:rPr>
              <a:t>Base LLM</a:t>
            </a:r>
            <a:endParaRPr sz="2400">
              <a:latin typeface="IBM Plex Sans KR"/>
              <a:ea typeface="IBM Plex Sans KR"/>
              <a:cs typeface="IBM Plex Sans KR"/>
              <a:sym typeface="IBM Plex Sans KR"/>
            </a:endParaRPr>
          </a:p>
          <a:p>
            <a:pPr indent="0" lvl="0" marL="0" rtl="0" algn="ctr">
              <a:spcBef>
                <a:spcPts val="0"/>
              </a:spcBef>
              <a:spcAft>
                <a:spcPts val="0"/>
              </a:spcAft>
              <a:buNone/>
            </a:pPr>
            <a:r>
              <a:rPr lang="en" sz="2400">
                <a:latin typeface="IBM Plex Sans KR"/>
                <a:ea typeface="IBM Plex Sans KR"/>
                <a:cs typeface="IBM Plex Sans KR"/>
                <a:sym typeface="IBM Plex Sans KR"/>
              </a:rPr>
              <a:t>(기본 LLM)</a:t>
            </a:r>
            <a:endParaRPr sz="2400">
              <a:latin typeface="IBM Plex Sans KR"/>
              <a:ea typeface="IBM Plex Sans KR"/>
              <a:cs typeface="IBM Plex Sans KR"/>
              <a:sym typeface="IBM Plex Sans KR"/>
            </a:endParaRPr>
          </a:p>
        </p:txBody>
      </p:sp>
      <p:sp>
        <p:nvSpPr>
          <p:cNvPr id="94" name="Google Shape;94;p17"/>
          <p:cNvSpPr txBox="1"/>
          <p:nvPr/>
        </p:nvSpPr>
        <p:spPr>
          <a:xfrm>
            <a:off x="3155550" y="160852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프랑스의 수도는?</a:t>
            </a:r>
            <a:endParaRPr>
              <a:solidFill>
                <a:srgbClr val="ECECF1"/>
              </a:solidFill>
              <a:latin typeface="IBM Plex Sans KR"/>
              <a:ea typeface="IBM Plex Sans KR"/>
              <a:cs typeface="IBM Plex Sans KR"/>
              <a:sym typeface="IBM Plex Sans KR"/>
            </a:endParaRPr>
          </a:p>
        </p:txBody>
      </p:sp>
      <p:cxnSp>
        <p:nvCxnSpPr>
          <p:cNvPr id="95" name="Google Shape;95;p17"/>
          <p:cNvCxnSpPr>
            <a:stCxn id="93" idx="2"/>
            <a:endCxn id="96" idx="0"/>
          </p:cNvCxnSpPr>
          <p:nvPr/>
        </p:nvCxnSpPr>
        <p:spPr>
          <a:xfrm>
            <a:off x="4572000" y="3727950"/>
            <a:ext cx="0" cy="410700"/>
          </a:xfrm>
          <a:prstGeom prst="straightConnector1">
            <a:avLst/>
          </a:prstGeom>
          <a:noFill/>
          <a:ln cap="flat" cmpd="sng" w="28575">
            <a:solidFill>
              <a:srgbClr val="ECECF1"/>
            </a:solidFill>
            <a:prstDash val="solid"/>
            <a:round/>
            <a:headEnd len="med" w="med" type="none"/>
            <a:tailEnd len="med" w="med" type="triangle"/>
          </a:ln>
        </p:spPr>
      </p:cxnSp>
      <p:sp>
        <p:nvSpPr>
          <p:cNvPr id="96" name="Google Shape;96;p17"/>
          <p:cNvSpPr txBox="1"/>
          <p:nvPr/>
        </p:nvSpPr>
        <p:spPr>
          <a:xfrm>
            <a:off x="3155550" y="4138575"/>
            <a:ext cx="2832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프랑스에서 가장 큰 도시는?</a:t>
            </a:r>
            <a:endParaRPr>
              <a:solidFill>
                <a:srgbClr val="ECECF1"/>
              </a:solidFill>
              <a:latin typeface="IBM Plex Sans KR"/>
              <a:ea typeface="IBM Plex Sans KR"/>
              <a:cs typeface="IBM Plex Sans KR"/>
              <a:sym typeface="IBM Plex Sans KR"/>
            </a:endParaRPr>
          </a:p>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프랑스의 인구 수는?</a:t>
            </a:r>
            <a:endParaRPr>
              <a:solidFill>
                <a:srgbClr val="ECECF1"/>
              </a:solidFill>
              <a:latin typeface="IBM Plex Sans KR"/>
              <a:ea typeface="IBM Plex Sans KR"/>
              <a:cs typeface="IBM Plex Sans KR"/>
              <a:sym typeface="IBM Plex Sans KR"/>
            </a:endParaRPr>
          </a:p>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프랑스의 통화 단위는?</a:t>
            </a:r>
            <a:endParaRPr>
              <a:solidFill>
                <a:srgbClr val="ECECF1"/>
              </a:solidFill>
              <a:latin typeface="IBM Plex Sans KR"/>
              <a:ea typeface="IBM Plex Sans KR"/>
              <a:cs typeface="IBM Plex Sans KR"/>
              <a:sym typeface="IBM Plex Sans KR"/>
            </a:endParaRPr>
          </a:p>
        </p:txBody>
      </p:sp>
      <p:cxnSp>
        <p:nvCxnSpPr>
          <p:cNvPr id="97" name="Google Shape;97;p17"/>
          <p:cNvCxnSpPr>
            <a:stCxn id="94" idx="2"/>
            <a:endCxn id="93" idx="0"/>
          </p:cNvCxnSpPr>
          <p:nvPr/>
        </p:nvCxnSpPr>
        <p:spPr>
          <a:xfrm>
            <a:off x="4572000" y="2008725"/>
            <a:ext cx="0" cy="410700"/>
          </a:xfrm>
          <a:prstGeom prst="straightConnector1">
            <a:avLst/>
          </a:prstGeom>
          <a:noFill/>
          <a:ln cap="flat" cmpd="sng" w="28575">
            <a:solidFill>
              <a:srgbClr val="ECECF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3. </a:t>
            </a:r>
            <a:r>
              <a:rPr lang="en"/>
              <a:t>Summarizing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4"/>
          <p:cNvSpPr txBox="1"/>
          <p:nvPr>
            <p:ph idx="1" type="body"/>
          </p:nvPr>
        </p:nvSpPr>
        <p:spPr>
          <a:xfrm>
            <a:off x="4425825" y="152400"/>
            <a:ext cx="4350900" cy="4838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000">
                <a:solidFill>
                  <a:schemeClr val="dk1"/>
                </a:solidFill>
              </a:rPr>
              <a:t>제</a:t>
            </a:r>
            <a:r>
              <a:rPr b="1" lang="en" sz="2000">
                <a:solidFill>
                  <a:schemeClr val="dk1"/>
                </a:solidFill>
              </a:rPr>
              <a:t>품 리뷰</a:t>
            </a:r>
            <a:endParaRPr b="1" sz="2000">
              <a:solidFill>
                <a:schemeClr val="dk1"/>
              </a:solidFill>
            </a:endParaRPr>
          </a:p>
          <a:p>
            <a:pPr indent="0" lvl="0" marL="0" rtl="0" algn="l">
              <a:lnSpc>
                <a:spcPct val="115000"/>
              </a:lnSpc>
              <a:spcBef>
                <a:spcPts val="500"/>
              </a:spcBef>
              <a:spcAft>
                <a:spcPts val="500"/>
              </a:spcAft>
              <a:buNone/>
            </a:pPr>
            <a:r>
              <a:rPr lang="en" sz="2000"/>
              <a:t>딸의 생일 선물로 이 팬더 봉제 인형을 받았는데, 딸이 좋아해서 어디든 가지고 다닙니다. 부드럽고 매우 귀엽고 얼굴이 친근한 표정입니다. 하지만 제가 지불한 금액에 비해 조금 작아요. 같은 가격에 더 큰 다른 옵션이 있을 것 같아요. 예상보다 하루 일찍 도착해서 아이에게 주기 전에 제가 직접 가지고 놀 수 있었어요.</a:t>
            </a:r>
            <a:endParaRPr sz="2000"/>
          </a:p>
        </p:txBody>
      </p:sp>
      <p:pic>
        <p:nvPicPr>
          <p:cNvPr descr="0" id="423" name="Google Shape;423;p54"/>
          <p:cNvPicPr preferRelativeResize="0"/>
          <p:nvPr/>
        </p:nvPicPr>
        <p:blipFill>
          <a:blip r:embed="rId3">
            <a:alphaModFix/>
          </a:blip>
          <a:stretch>
            <a:fillRect/>
          </a:stretch>
        </p:blipFill>
        <p:spPr>
          <a:xfrm>
            <a:off x="486475" y="152400"/>
            <a:ext cx="3646946"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단어/문장/문자 수 제한하여 요약</a:t>
            </a:r>
            <a:endParaRPr/>
          </a:p>
        </p:txBody>
      </p:sp>
      <p:sp>
        <p:nvSpPr>
          <p:cNvPr id="429" name="Google Shape;429;p55"/>
          <p:cNvSpPr txBox="1"/>
          <p:nvPr>
            <p:ph idx="1" type="body"/>
          </p:nvPr>
        </p:nvSpPr>
        <p:spPr>
          <a:xfrm>
            <a:off x="921700" y="1152475"/>
            <a:ext cx="7910700" cy="18333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쇼핑몰 제품 리뷰에 대해 간단하게 요약해주세요.</a:t>
            </a:r>
            <a:endParaRPr>
              <a:solidFill>
                <a:srgbClr val="ECECF1"/>
              </a:solidFill>
            </a:endParaRPr>
          </a:p>
          <a:p>
            <a:pPr indent="0" lvl="0" marL="0" rtl="0" algn="l">
              <a:spcBef>
                <a:spcPts val="1200"/>
              </a:spcBef>
              <a:spcAft>
                <a:spcPts val="0"/>
              </a:spcAft>
              <a:buNone/>
            </a:pPr>
            <a:r>
              <a:rPr lang="en">
                <a:solidFill>
                  <a:srgbClr val="ECECF1"/>
                </a:solidFill>
              </a:rPr>
              <a:t>아래 리뷰를 백틱 세 개로 구분하여 최대 30단어 이내로 요약하세요. </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430" name="Google Shape;430;p55"/>
          <p:cNvSpPr txBox="1"/>
          <p:nvPr>
            <p:ph idx="1" type="body"/>
          </p:nvPr>
        </p:nvSpPr>
        <p:spPr>
          <a:xfrm>
            <a:off x="921700" y="2985875"/>
            <a:ext cx="7910700" cy="19140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딸이 좋아하는 부드럽고 귀여운 팬더 봉제 인형이지만 가격에 비해 조금 작습니다. 일찍 도착했습니다.</a:t>
            </a:r>
            <a:endParaRPr>
              <a:solidFill>
                <a:srgbClr val="ECECF1"/>
              </a:solidFill>
            </a:endParaRPr>
          </a:p>
        </p:txBody>
      </p:sp>
      <p:pic>
        <p:nvPicPr>
          <p:cNvPr id="431" name="Google Shape;431;p55"/>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32" name="Google Shape;432;p55"/>
          <p:cNvGrpSpPr/>
          <p:nvPr/>
        </p:nvGrpSpPr>
        <p:grpSpPr>
          <a:xfrm>
            <a:off x="311625" y="2985775"/>
            <a:ext cx="361800" cy="361800"/>
            <a:chOff x="311625" y="2966200"/>
            <a:chExt cx="361800" cy="361800"/>
          </a:xfrm>
        </p:grpSpPr>
        <p:sp>
          <p:nvSpPr>
            <p:cNvPr id="433" name="Google Shape;433;p55"/>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55"/>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포커스</a:t>
            </a:r>
            <a:r>
              <a:rPr lang="en"/>
              <a:t> 요약 (배송)</a:t>
            </a:r>
            <a:endParaRPr/>
          </a:p>
        </p:txBody>
      </p:sp>
      <p:sp>
        <p:nvSpPr>
          <p:cNvPr id="440" name="Google Shape;440;p56"/>
          <p:cNvSpPr txBox="1"/>
          <p:nvPr>
            <p:ph idx="1" type="body"/>
          </p:nvPr>
        </p:nvSpPr>
        <p:spPr>
          <a:xfrm>
            <a:off x="921700" y="1152475"/>
            <a:ext cx="7910700" cy="18333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쇼핑몰 제품 리뷰에 대해 간단하게 요약해주세요.</a:t>
            </a:r>
            <a:endParaRPr>
              <a:solidFill>
                <a:srgbClr val="ECECF1"/>
              </a:solidFill>
            </a:endParaRPr>
          </a:p>
          <a:p>
            <a:pPr indent="0" lvl="0" marL="0" rtl="0" algn="l">
              <a:spcBef>
                <a:spcPts val="1200"/>
              </a:spcBef>
              <a:spcAft>
                <a:spcPts val="0"/>
              </a:spcAft>
              <a:buNone/>
            </a:pPr>
            <a:r>
              <a:rPr lang="en">
                <a:solidFill>
                  <a:srgbClr val="ECECF1"/>
                </a:solidFill>
              </a:rPr>
              <a:t>아래 리뷰를 트리플 백틱으로 구분하여 요약하세요. </a:t>
            </a:r>
            <a:r>
              <a:rPr lang="en">
                <a:solidFill>
                  <a:srgbClr val="ECECF1"/>
                </a:solidFill>
                <a:highlight>
                  <a:schemeClr val="lt1"/>
                </a:highlight>
              </a:rPr>
              <a:t>제품의 배송에 대해 초점을 맞추어</a:t>
            </a:r>
            <a:r>
              <a:rPr lang="en">
                <a:solidFill>
                  <a:srgbClr val="ECECF1"/>
                </a:solidFill>
              </a:rPr>
              <a:t> 30단어 이내로 요약하세요. </a:t>
            </a:r>
            <a:r>
              <a:rPr lang="en">
                <a:solidFill>
                  <a:srgbClr val="ECECF1"/>
                </a:solidFill>
              </a:rPr>
              <a:t> </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441" name="Google Shape;441;p56"/>
          <p:cNvSpPr txBox="1"/>
          <p:nvPr>
            <p:ph idx="1" type="body"/>
          </p:nvPr>
        </p:nvSpPr>
        <p:spPr>
          <a:xfrm>
            <a:off x="921700" y="2985875"/>
            <a:ext cx="7910700" cy="19140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팬더 봉제 인형이 예상보다 하루 일찍 도착했지만 고객은 지불한 가격에 비해 크기가 조금 작다고 느꼈습니다.</a:t>
            </a:r>
            <a:endParaRPr>
              <a:solidFill>
                <a:srgbClr val="ECECF1"/>
              </a:solidFill>
            </a:endParaRPr>
          </a:p>
        </p:txBody>
      </p:sp>
      <p:pic>
        <p:nvPicPr>
          <p:cNvPr id="442" name="Google Shape;442;p56"/>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43" name="Google Shape;443;p56"/>
          <p:cNvGrpSpPr/>
          <p:nvPr/>
        </p:nvGrpSpPr>
        <p:grpSpPr>
          <a:xfrm>
            <a:off x="311625" y="2985775"/>
            <a:ext cx="361800" cy="361800"/>
            <a:chOff x="311625" y="2966200"/>
            <a:chExt cx="361800" cy="361800"/>
          </a:xfrm>
        </p:grpSpPr>
        <p:sp>
          <p:nvSpPr>
            <p:cNvPr id="444" name="Google Shape;444;p56"/>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56"/>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포커스 요약 (가격/</a:t>
            </a:r>
            <a:r>
              <a:rPr lang="en"/>
              <a:t>가치</a:t>
            </a:r>
            <a:r>
              <a:rPr lang="en"/>
              <a:t>)</a:t>
            </a:r>
            <a:endParaRPr/>
          </a:p>
        </p:txBody>
      </p:sp>
      <p:sp>
        <p:nvSpPr>
          <p:cNvPr id="451" name="Google Shape;451;p57"/>
          <p:cNvSpPr txBox="1"/>
          <p:nvPr>
            <p:ph idx="1" type="body"/>
          </p:nvPr>
        </p:nvSpPr>
        <p:spPr>
          <a:xfrm>
            <a:off x="921700" y="1152475"/>
            <a:ext cx="7910700" cy="20283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당신의 임무는 </a:t>
            </a:r>
            <a:r>
              <a:rPr lang="en">
                <a:solidFill>
                  <a:srgbClr val="ECECF1"/>
                </a:solidFill>
              </a:rPr>
              <a:t>쇼핑몰 제품 리뷰에 대해 요약하여 </a:t>
            </a:r>
            <a:r>
              <a:rPr lang="en">
                <a:solidFill>
                  <a:srgbClr val="ECECF1"/>
                </a:solidFill>
                <a:highlight>
                  <a:schemeClr val="lt1"/>
                </a:highlight>
              </a:rPr>
              <a:t>제품 가격 결정을 담당하는 가격 책정 부서에 피드백을 제공하는 것입니다.</a:t>
            </a:r>
            <a:endParaRPr>
              <a:solidFill>
                <a:srgbClr val="ECECF1"/>
              </a:solidFill>
              <a:highlight>
                <a:schemeClr val="lt1"/>
              </a:highlight>
            </a:endParaRPr>
          </a:p>
          <a:p>
            <a:pPr indent="0" lvl="0" marL="0" rtl="0" algn="l">
              <a:spcBef>
                <a:spcPts val="1200"/>
              </a:spcBef>
              <a:spcAft>
                <a:spcPts val="0"/>
              </a:spcAft>
              <a:buNone/>
            </a:pPr>
            <a:r>
              <a:rPr lang="en">
                <a:solidFill>
                  <a:srgbClr val="ECECF1"/>
                </a:solidFill>
              </a:rPr>
              <a:t>아래 리뷰를 트리플 백틱으로 구분하여 요약하세요. </a:t>
            </a:r>
            <a:r>
              <a:rPr lang="en">
                <a:solidFill>
                  <a:srgbClr val="ECECF1"/>
                </a:solidFill>
                <a:highlight>
                  <a:schemeClr val="lt1"/>
                </a:highlight>
              </a:rPr>
              <a:t>가격 및 가성비에 대해 초점을 맞추어</a:t>
            </a:r>
            <a:r>
              <a:rPr lang="en">
                <a:solidFill>
                  <a:srgbClr val="ECECF1"/>
                </a:solidFill>
              </a:rPr>
              <a:t> 30단어 이내로 요약하세요.  </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452" name="Google Shape;452;p57"/>
          <p:cNvSpPr txBox="1"/>
          <p:nvPr>
            <p:ph idx="1" type="body"/>
          </p:nvPr>
        </p:nvSpPr>
        <p:spPr>
          <a:xfrm>
            <a:off x="921700" y="3180750"/>
            <a:ext cx="7910700" cy="17190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팬더 봉제 인형은 부드럽고 귀엽고 받는 사람의 사랑을 받지만 크기에 비해 가격이 너무 높을 수 있습니다.</a:t>
            </a:r>
            <a:endParaRPr>
              <a:solidFill>
                <a:srgbClr val="ECECF1"/>
              </a:solidFill>
            </a:endParaRPr>
          </a:p>
        </p:txBody>
      </p:sp>
      <p:pic>
        <p:nvPicPr>
          <p:cNvPr id="453" name="Google Shape;453;p57"/>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54" name="Google Shape;454;p57"/>
          <p:cNvGrpSpPr/>
          <p:nvPr/>
        </p:nvGrpSpPr>
        <p:grpSpPr>
          <a:xfrm>
            <a:off x="311625" y="3180750"/>
            <a:ext cx="361800" cy="361800"/>
            <a:chOff x="311625" y="2966200"/>
            <a:chExt cx="361800" cy="361800"/>
          </a:xfrm>
        </p:grpSpPr>
        <p:sp>
          <p:nvSpPr>
            <p:cNvPr id="455" name="Google Shape;455;p57"/>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57"/>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요</a:t>
            </a:r>
            <a:r>
              <a:rPr lang="en"/>
              <a:t>약 대신 추출</a:t>
            </a:r>
            <a:endParaRPr/>
          </a:p>
        </p:txBody>
      </p:sp>
      <p:sp>
        <p:nvSpPr>
          <p:cNvPr id="462" name="Google Shape;462;p58"/>
          <p:cNvSpPr txBox="1"/>
          <p:nvPr>
            <p:ph idx="1" type="body"/>
          </p:nvPr>
        </p:nvSpPr>
        <p:spPr>
          <a:xfrm>
            <a:off x="921700" y="1152475"/>
            <a:ext cx="7910700" cy="18333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당신의 임무는 쇼핑몰의 제품 리뷰에서 </a:t>
            </a:r>
            <a:r>
              <a:rPr lang="en">
                <a:solidFill>
                  <a:srgbClr val="ECECF1"/>
                </a:solidFill>
                <a:highlight>
                  <a:schemeClr val="lt1"/>
                </a:highlight>
              </a:rPr>
              <a:t>배송 관련 정보를 추출하여 배송 부서에 피드백을 제공</a:t>
            </a:r>
            <a:r>
              <a:rPr lang="en">
                <a:solidFill>
                  <a:srgbClr val="ECECF1"/>
                </a:solidFill>
              </a:rPr>
              <a:t>하는 것입니다. </a:t>
            </a:r>
            <a:endParaRPr>
              <a:solidFill>
                <a:srgbClr val="ECECF1"/>
              </a:solidFill>
            </a:endParaRPr>
          </a:p>
          <a:p>
            <a:pPr indent="0" lvl="0" marL="0" rtl="0" algn="l">
              <a:spcBef>
                <a:spcPts val="1200"/>
              </a:spcBef>
              <a:spcAft>
                <a:spcPts val="1200"/>
              </a:spcAft>
              <a:buNone/>
            </a:pPr>
            <a:r>
              <a:rPr lang="en">
                <a:solidFill>
                  <a:srgbClr val="ECECF1"/>
                </a:solidFill>
              </a:rPr>
              <a:t>아래 리뷰에서 </a:t>
            </a:r>
            <a:r>
              <a:rPr lang="en">
                <a:solidFill>
                  <a:srgbClr val="ECECF1"/>
                </a:solidFill>
                <a:highlight>
                  <a:schemeClr val="lt1"/>
                </a:highlight>
              </a:rPr>
              <a:t>배송 및 배송과 관련된 정보</a:t>
            </a:r>
            <a:r>
              <a:rPr lang="en">
                <a:solidFill>
                  <a:srgbClr val="ECECF1"/>
                </a:solidFill>
              </a:rPr>
              <a:t>를 큰 따옴표로 구분하여 추출합니다. 30단어로 제한합니다.</a:t>
            </a:r>
            <a:endParaRPr>
              <a:solidFill>
                <a:srgbClr val="ECECF1"/>
              </a:solidFill>
            </a:endParaRPr>
          </a:p>
        </p:txBody>
      </p:sp>
      <p:sp>
        <p:nvSpPr>
          <p:cNvPr id="463" name="Google Shape;463;p58"/>
          <p:cNvSpPr txBox="1"/>
          <p:nvPr>
            <p:ph idx="1" type="body"/>
          </p:nvPr>
        </p:nvSpPr>
        <p:spPr>
          <a:xfrm>
            <a:off x="921700" y="2985875"/>
            <a:ext cx="7910700" cy="19140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제품이 예상보다 하루 일찍 도착했습니다.</a:t>
            </a:r>
            <a:endParaRPr>
              <a:solidFill>
                <a:srgbClr val="ECECF1"/>
              </a:solidFill>
            </a:endParaRPr>
          </a:p>
        </p:txBody>
      </p:sp>
      <p:pic>
        <p:nvPicPr>
          <p:cNvPr id="464" name="Google Shape;464;p58"/>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65" name="Google Shape;465;p58"/>
          <p:cNvGrpSpPr/>
          <p:nvPr/>
        </p:nvGrpSpPr>
        <p:grpSpPr>
          <a:xfrm>
            <a:off x="311625" y="2985775"/>
            <a:ext cx="361800" cy="361800"/>
            <a:chOff x="311625" y="2966200"/>
            <a:chExt cx="361800" cy="361800"/>
          </a:xfrm>
        </p:grpSpPr>
        <p:sp>
          <p:nvSpPr>
            <p:cNvPr id="466" name="Google Shape;466;p58"/>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58"/>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4</a:t>
            </a:r>
            <a:r>
              <a:rPr lang="en"/>
              <a:t>. </a:t>
            </a:r>
            <a:r>
              <a:rPr lang="en"/>
              <a:t>Inferring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0"/>
          <p:cNvSpPr txBox="1"/>
          <p:nvPr>
            <p:ph idx="1" type="body"/>
          </p:nvPr>
        </p:nvSpPr>
        <p:spPr>
          <a:xfrm>
            <a:off x="4425825" y="152400"/>
            <a:ext cx="4350900" cy="4838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chemeClr val="dk1"/>
                </a:solidFill>
              </a:rPr>
              <a:t>제품 리뷰</a:t>
            </a:r>
            <a:endParaRPr b="1" sz="2000">
              <a:solidFill>
                <a:schemeClr val="dk1"/>
              </a:solidFill>
            </a:endParaRPr>
          </a:p>
          <a:p>
            <a:pPr indent="0" lvl="0" marL="0" rtl="0" algn="l">
              <a:lnSpc>
                <a:spcPct val="100000"/>
              </a:lnSpc>
              <a:spcBef>
                <a:spcPts val="500"/>
              </a:spcBef>
              <a:spcAft>
                <a:spcPts val="0"/>
              </a:spcAft>
              <a:buNone/>
            </a:pPr>
            <a:r>
              <a:rPr lang="en" sz="2000"/>
              <a:t>침실을 위한 멋진 램프가 필요했는데, 이 제품은 수납공간이 많고 저렴했어요.</a:t>
            </a:r>
            <a:endParaRPr sz="2000"/>
          </a:p>
          <a:p>
            <a:pPr indent="0" lvl="0" marL="0" rtl="0" algn="l">
              <a:lnSpc>
                <a:spcPct val="100000"/>
              </a:lnSpc>
              <a:spcBef>
                <a:spcPts val="500"/>
              </a:spcBef>
              <a:spcAft>
                <a:spcPts val="0"/>
              </a:spcAft>
              <a:buNone/>
            </a:pPr>
            <a:r>
              <a:rPr lang="en" sz="2000"/>
              <a:t>배송도 빨리 받았어요.</a:t>
            </a:r>
            <a:endParaRPr sz="2000"/>
          </a:p>
          <a:p>
            <a:pPr indent="0" lvl="0" marL="0" rtl="0" algn="l">
              <a:lnSpc>
                <a:spcPct val="100000"/>
              </a:lnSpc>
              <a:spcBef>
                <a:spcPts val="500"/>
              </a:spcBef>
              <a:spcAft>
                <a:spcPts val="0"/>
              </a:spcAft>
              <a:buNone/>
            </a:pPr>
            <a:r>
              <a:rPr lang="en" sz="2000"/>
              <a:t>배송 중에 램프 줄이 끊어졌는데, 바로 새 것을 보내주었습니다. 그것도 며칠 안에 도착했어요.</a:t>
            </a:r>
            <a:endParaRPr sz="2000"/>
          </a:p>
          <a:p>
            <a:pPr indent="0" lvl="0" marL="0" rtl="0" algn="l">
              <a:lnSpc>
                <a:spcPct val="100000"/>
              </a:lnSpc>
              <a:spcBef>
                <a:spcPts val="500"/>
              </a:spcBef>
              <a:spcAft>
                <a:spcPts val="0"/>
              </a:spcAft>
              <a:buNone/>
            </a:pPr>
            <a:r>
              <a:rPr lang="en" sz="2000"/>
              <a:t>조립도 쉬웠습니다. 누락된 부품이 있어서 고객지원팀에 연락했더니 매우 빠르게 누락된 부품을 보내주었어요!</a:t>
            </a:r>
            <a:endParaRPr sz="2000"/>
          </a:p>
          <a:p>
            <a:pPr indent="0" lvl="0" marL="0" rtl="0" algn="l">
              <a:lnSpc>
                <a:spcPct val="100000"/>
              </a:lnSpc>
              <a:spcBef>
                <a:spcPts val="500"/>
              </a:spcBef>
              <a:spcAft>
                <a:spcPts val="500"/>
              </a:spcAft>
              <a:buNone/>
            </a:pPr>
            <a:r>
              <a:rPr lang="en" sz="2000"/>
              <a:t>Lumina는 고객과 제품을 아끼는 훌륭한 회사인 것 같습니다!!!</a:t>
            </a:r>
            <a:endParaRPr sz="2000"/>
          </a:p>
        </p:txBody>
      </p:sp>
      <p:pic>
        <p:nvPicPr>
          <p:cNvPr id="478" name="Google Shape;478;p60"/>
          <p:cNvPicPr preferRelativeResize="0"/>
          <p:nvPr/>
        </p:nvPicPr>
        <p:blipFill>
          <a:blip r:embed="rId3">
            <a:alphaModFix/>
          </a:blip>
          <a:stretch>
            <a:fillRect/>
          </a:stretch>
        </p:blipFill>
        <p:spPr>
          <a:xfrm>
            <a:off x="500400" y="265875"/>
            <a:ext cx="3473801" cy="46117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감</a:t>
            </a:r>
            <a:r>
              <a:rPr lang="en"/>
              <a:t>정 유추</a:t>
            </a:r>
            <a:endParaRPr/>
          </a:p>
        </p:txBody>
      </p:sp>
      <p:sp>
        <p:nvSpPr>
          <p:cNvPr id="484" name="Google Shape;484;p61"/>
          <p:cNvSpPr txBox="1"/>
          <p:nvPr>
            <p:ph idx="1" type="body"/>
          </p:nvPr>
        </p:nvSpPr>
        <p:spPr>
          <a:xfrm>
            <a:off x="921700" y="1152475"/>
            <a:ext cx="7910700" cy="11097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백틱 세 개로 구분된 제품 리뷰의 감정은 어떤 것 같나요?</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485" name="Google Shape;485;p61"/>
          <p:cNvSpPr txBox="1"/>
          <p:nvPr>
            <p:ph idx="1" type="body"/>
          </p:nvPr>
        </p:nvSpPr>
        <p:spPr>
          <a:xfrm>
            <a:off x="921700" y="2262175"/>
            <a:ext cx="7910700" cy="26376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제품 리뷰의 감정은 긍정적입니다.</a:t>
            </a:r>
            <a:endParaRPr>
              <a:solidFill>
                <a:srgbClr val="ECECF1"/>
              </a:solidFill>
            </a:endParaRPr>
          </a:p>
        </p:txBody>
      </p:sp>
      <p:pic>
        <p:nvPicPr>
          <p:cNvPr id="486" name="Google Shape;486;p61"/>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87" name="Google Shape;487;p61"/>
          <p:cNvGrpSpPr/>
          <p:nvPr/>
        </p:nvGrpSpPr>
        <p:grpSpPr>
          <a:xfrm>
            <a:off x="311625" y="2262175"/>
            <a:ext cx="361800" cy="361800"/>
            <a:chOff x="311625" y="2966200"/>
            <a:chExt cx="361800" cy="361800"/>
          </a:xfrm>
        </p:grpSpPr>
        <p:sp>
          <p:nvSpPr>
            <p:cNvPr id="488" name="Google Shape;488;p61"/>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61"/>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감</a:t>
            </a:r>
            <a:r>
              <a:rPr lang="en"/>
              <a:t>정 유추 (긍정/부정)</a:t>
            </a:r>
            <a:endParaRPr/>
          </a:p>
        </p:txBody>
      </p:sp>
      <p:sp>
        <p:nvSpPr>
          <p:cNvPr id="495" name="Google Shape;495;p62"/>
          <p:cNvSpPr txBox="1"/>
          <p:nvPr>
            <p:ph idx="1" type="body"/>
          </p:nvPr>
        </p:nvSpPr>
        <p:spPr>
          <a:xfrm>
            <a:off x="921700" y="1152475"/>
            <a:ext cx="7910700" cy="17082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백틱 세 개로 구분된 제품 리뷰의 감정은 어떤 것 같나요?</a:t>
            </a:r>
            <a:endParaRPr>
              <a:solidFill>
                <a:srgbClr val="ECECF1"/>
              </a:solidFill>
            </a:endParaRPr>
          </a:p>
          <a:p>
            <a:pPr indent="0" lvl="0" marL="0" rtl="0" algn="l">
              <a:spcBef>
                <a:spcPts val="1200"/>
              </a:spcBef>
              <a:spcAft>
                <a:spcPts val="0"/>
              </a:spcAft>
              <a:buNone/>
            </a:pPr>
            <a:r>
              <a:rPr lang="en">
                <a:solidFill>
                  <a:srgbClr val="ECECF1"/>
                </a:solidFill>
                <a:highlight>
                  <a:schemeClr val="lt1"/>
                </a:highlight>
              </a:rPr>
              <a:t>"긍정" 또는 "부정" 중 한 단어로 답하세요.</a:t>
            </a:r>
            <a:endParaRPr>
              <a:solidFill>
                <a:srgbClr val="ECECF1"/>
              </a:solidFill>
              <a:highlight>
                <a:schemeClr val="lt1"/>
              </a:highlight>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496" name="Google Shape;496;p62"/>
          <p:cNvSpPr txBox="1"/>
          <p:nvPr>
            <p:ph idx="1" type="body"/>
          </p:nvPr>
        </p:nvSpPr>
        <p:spPr>
          <a:xfrm>
            <a:off x="921700" y="2860600"/>
            <a:ext cx="7910700" cy="20391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긍정</a:t>
            </a:r>
            <a:endParaRPr>
              <a:solidFill>
                <a:srgbClr val="ECECF1"/>
              </a:solidFill>
            </a:endParaRPr>
          </a:p>
        </p:txBody>
      </p:sp>
      <p:pic>
        <p:nvPicPr>
          <p:cNvPr id="497" name="Google Shape;497;p62"/>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98" name="Google Shape;498;p62"/>
          <p:cNvGrpSpPr/>
          <p:nvPr/>
        </p:nvGrpSpPr>
        <p:grpSpPr>
          <a:xfrm>
            <a:off x="311625" y="2860600"/>
            <a:ext cx="361800" cy="361800"/>
            <a:chOff x="311625" y="2966200"/>
            <a:chExt cx="361800" cy="361800"/>
          </a:xfrm>
        </p:grpSpPr>
        <p:sp>
          <p:nvSpPr>
            <p:cNvPr id="499" name="Google Shape;499;p62"/>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 name="Google Shape;500;p62"/>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최근 인기있는 챗GPT와 같은 모델은 기존의 언어모델을 넘어서, 사람의 지시/설명(Instruction)을 따르도록 학습되었다.</a:t>
            </a:r>
            <a:endParaRPr/>
          </a:p>
          <a:p>
            <a:pPr indent="0" lvl="0" marL="0" rtl="0" algn="l">
              <a:spcBef>
                <a:spcPts val="1200"/>
              </a:spcBef>
              <a:spcAft>
                <a:spcPts val="0"/>
              </a:spcAft>
              <a:buNone/>
            </a:pPr>
            <a:r>
              <a:rPr lang="en"/>
              <a:t>사람의 설명을 따르도록 파인튜닝되었다고 볼 수 있는데, 이를 위해 사용한 방식이 바로 RLHF(Reinforcement Learning with Human Feedback; 사람의 피드백을 기반으로 한 강화학습)다.</a:t>
            </a:r>
            <a:endParaRPr/>
          </a:p>
          <a:p>
            <a:pPr indent="0" lvl="0" marL="0" rtl="0" algn="l">
              <a:spcBef>
                <a:spcPts val="1200"/>
              </a:spcBef>
              <a:spcAft>
                <a:spcPts val="1200"/>
              </a:spcAft>
              <a:buNone/>
            </a:pPr>
            <a:r>
              <a:rPr lang="en"/>
              <a:t>OpenAI는 RLHF를 위해 40명의 각 분야 전문가(레이블러)를 고용하였다.</a:t>
            </a:r>
            <a:endParaRPr/>
          </a:p>
        </p:txBody>
      </p:sp>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LLM vs Instruction Tuned LLM (주입식 LLM)</a:t>
            </a:r>
            <a:endParaRPr/>
          </a:p>
        </p:txBody>
      </p:sp>
      <p:sp>
        <p:nvSpPr>
          <p:cNvPr id="104" name="Google Shape;104;p18"/>
          <p:cNvSpPr txBox="1"/>
          <p:nvPr/>
        </p:nvSpPr>
        <p:spPr>
          <a:xfrm>
            <a:off x="2446975" y="4623525"/>
            <a:ext cx="65922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lang="en" sz="1200" u="sng">
                <a:solidFill>
                  <a:schemeClr val="accent5"/>
                </a:solidFill>
                <a:latin typeface="IBM Plex Sans KR"/>
                <a:ea typeface="IBM Plex Sans KR"/>
                <a:cs typeface="IBM Plex Sans KR"/>
                <a:sym typeface="IBM Plex Sans KR"/>
                <a:hlinkClick r:id="rId3">
                  <a:extLst>
                    <a:ext uri="{A12FA001-AC4F-418D-AE19-62706E023703}">
                      <ahyp:hlinkClr val="tx"/>
                    </a:ext>
                  </a:extLst>
                </a:hlinkClick>
              </a:rPr>
              <a:t>https://thenewstack.io/prompt-engineering-get-llms-to-generate-the-content-you-want/</a:t>
            </a:r>
            <a:endParaRPr sz="1200">
              <a:latin typeface="IBM Plex Sans KR"/>
              <a:ea typeface="IBM Plex Sans KR"/>
              <a:cs typeface="IBM Plex Sans KR"/>
              <a:sym typeface="IBM Plex Sans K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감정</a:t>
            </a:r>
            <a:r>
              <a:rPr lang="en"/>
              <a:t>의 종류 나열</a:t>
            </a:r>
            <a:endParaRPr/>
          </a:p>
        </p:txBody>
      </p:sp>
      <p:sp>
        <p:nvSpPr>
          <p:cNvPr id="506" name="Google Shape;506;p63"/>
          <p:cNvSpPr txBox="1"/>
          <p:nvPr>
            <p:ph idx="1" type="body"/>
          </p:nvPr>
        </p:nvSpPr>
        <p:spPr>
          <a:xfrm>
            <a:off x="921700" y="1152475"/>
            <a:ext cx="7910700" cy="17082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리뷰의 작성자가 표현하고 있는 감정의 목록을 나열합니다.</a:t>
            </a:r>
            <a:endParaRPr>
              <a:solidFill>
                <a:srgbClr val="ECECF1"/>
              </a:solidFill>
            </a:endParaRPr>
          </a:p>
          <a:p>
            <a:pPr indent="0" lvl="0" marL="0" rtl="0" algn="l">
              <a:spcBef>
                <a:spcPts val="1200"/>
              </a:spcBef>
              <a:spcAft>
                <a:spcPts val="0"/>
              </a:spcAft>
              <a:buNone/>
            </a:pPr>
            <a:r>
              <a:rPr lang="en">
                <a:solidFill>
                  <a:srgbClr val="ECECF1"/>
                </a:solidFill>
              </a:rPr>
              <a:t>5개 이하의 항목으로 나열해주세요. 쉼표로 구분된 단어 목록으로 나열해주세요.</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507" name="Google Shape;507;p63"/>
          <p:cNvSpPr txBox="1"/>
          <p:nvPr>
            <p:ph idx="1" type="body"/>
          </p:nvPr>
        </p:nvSpPr>
        <p:spPr>
          <a:xfrm>
            <a:off x="921700" y="2860600"/>
            <a:ext cx="7910700" cy="20391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행복, 흡족, 감사, 감동, 만족</a:t>
            </a:r>
            <a:endParaRPr>
              <a:solidFill>
                <a:srgbClr val="ECECF1"/>
              </a:solidFill>
            </a:endParaRPr>
          </a:p>
        </p:txBody>
      </p:sp>
      <p:pic>
        <p:nvPicPr>
          <p:cNvPr id="508" name="Google Shape;508;p63"/>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09" name="Google Shape;509;p63"/>
          <p:cNvGrpSpPr/>
          <p:nvPr/>
        </p:nvGrpSpPr>
        <p:grpSpPr>
          <a:xfrm>
            <a:off x="311625" y="2860600"/>
            <a:ext cx="361800" cy="361800"/>
            <a:chOff x="311625" y="2966200"/>
            <a:chExt cx="361800" cy="361800"/>
          </a:xfrm>
        </p:grpSpPr>
        <p:sp>
          <p:nvSpPr>
            <p:cNvPr id="510" name="Google Shape;510;p63"/>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63"/>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리뷰에</a:t>
            </a:r>
            <a:r>
              <a:rPr lang="en"/>
              <a:t>서 상품명/브랜드 추출</a:t>
            </a:r>
            <a:endParaRPr/>
          </a:p>
        </p:txBody>
      </p:sp>
      <p:sp>
        <p:nvSpPr>
          <p:cNvPr id="517" name="Google Shape;517;p64"/>
          <p:cNvSpPr txBox="1"/>
          <p:nvPr>
            <p:ph idx="1" type="body"/>
          </p:nvPr>
        </p:nvSpPr>
        <p:spPr>
          <a:xfrm>
            <a:off x="921700" y="1152475"/>
            <a:ext cx="7910700" cy="2626800"/>
          </a:xfrm>
          <a:prstGeom prst="rect">
            <a:avLst/>
          </a:prstGeom>
          <a:solidFill>
            <a:srgbClr val="343541"/>
          </a:solid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rgbClr val="ECECF1"/>
                </a:solidFill>
              </a:rPr>
              <a:t>리뷰에서 다음 항목을 추출합니다: </a:t>
            </a:r>
            <a:endParaRPr>
              <a:solidFill>
                <a:srgbClr val="ECECF1"/>
              </a:solidFill>
            </a:endParaRPr>
          </a:p>
          <a:p>
            <a:pPr indent="0" lvl="0" marL="0" rtl="0" algn="l">
              <a:spcBef>
                <a:spcPts val="1200"/>
              </a:spcBef>
              <a:spcAft>
                <a:spcPts val="0"/>
              </a:spcAft>
              <a:buNone/>
            </a:pPr>
            <a:r>
              <a:rPr lang="en">
                <a:solidFill>
                  <a:srgbClr val="ECECF1"/>
                </a:solidFill>
              </a:rPr>
              <a:t>- 고객이 구매한 아이템</a:t>
            </a:r>
            <a:br>
              <a:rPr lang="en">
                <a:solidFill>
                  <a:srgbClr val="ECECF1"/>
                </a:solidFill>
              </a:rPr>
            </a:br>
            <a:r>
              <a:rPr lang="en">
                <a:solidFill>
                  <a:srgbClr val="ECECF1"/>
                </a:solidFill>
              </a:rPr>
              <a:t>- 해당 아이템을 만든 회사</a:t>
            </a:r>
            <a:endParaRPr>
              <a:solidFill>
                <a:srgbClr val="ECECF1"/>
              </a:solidFill>
            </a:endParaRPr>
          </a:p>
          <a:p>
            <a:pPr indent="0" lvl="0" marL="0" rtl="0" algn="l">
              <a:spcBef>
                <a:spcPts val="1200"/>
              </a:spcBef>
              <a:spcAft>
                <a:spcPts val="0"/>
              </a:spcAft>
              <a:buNone/>
            </a:pPr>
            <a:r>
              <a:rPr lang="en">
                <a:solidFill>
                  <a:srgbClr val="ECECF1"/>
                </a:solidFill>
              </a:rPr>
              <a:t>리뷰는 백틱 세 개로 구분합니다. 아래와 같은 형식으로 출력합니다.</a:t>
            </a:r>
            <a:endParaRPr>
              <a:solidFill>
                <a:srgbClr val="ECECF1"/>
              </a:solidFill>
            </a:endParaRPr>
          </a:p>
          <a:p>
            <a:pPr indent="0" lvl="0" marL="0" rtl="0" algn="l">
              <a:spcBef>
                <a:spcPts val="1200"/>
              </a:spcBef>
              <a:spcAft>
                <a:spcPts val="0"/>
              </a:spcAft>
              <a:buNone/>
            </a:pPr>
            <a:r>
              <a:rPr lang="en">
                <a:solidFill>
                  <a:srgbClr val="ECECF1"/>
                </a:solidFill>
              </a:rPr>
              <a:t>- </a:t>
            </a:r>
            <a:r>
              <a:rPr lang="en">
                <a:solidFill>
                  <a:srgbClr val="ECECF1"/>
                </a:solidFill>
              </a:rPr>
              <a:t>상품명: </a:t>
            </a:r>
            <a:br>
              <a:rPr lang="en">
                <a:solidFill>
                  <a:srgbClr val="ECECF1"/>
                </a:solidFill>
              </a:rPr>
            </a:br>
            <a:r>
              <a:rPr lang="en">
                <a:solidFill>
                  <a:srgbClr val="ECECF1"/>
                </a:solidFill>
              </a:rPr>
              <a:t>- 브랜드: </a:t>
            </a:r>
            <a:endParaRPr>
              <a:solidFill>
                <a:srgbClr val="ECECF1"/>
              </a:solidFill>
            </a:endParaRPr>
          </a:p>
          <a:p>
            <a:pPr indent="0" lvl="0" marL="0" rtl="0" algn="l">
              <a:spcBef>
                <a:spcPts val="1200"/>
              </a:spcBef>
              <a:spcAft>
                <a:spcPts val="0"/>
              </a:spcAft>
              <a:buNone/>
            </a:pPr>
            <a:r>
              <a:rPr lang="en">
                <a:solidFill>
                  <a:srgbClr val="ECECF1"/>
                </a:solidFill>
              </a:rPr>
              <a:t>정보가 없는 경우 "알 수 없음"을 값으로 사용합니다. 응답은 가능한 한 짧게 작성하세요.</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518" name="Google Shape;518;p64"/>
          <p:cNvSpPr txBox="1"/>
          <p:nvPr>
            <p:ph idx="1" type="body"/>
          </p:nvPr>
        </p:nvSpPr>
        <p:spPr>
          <a:xfrm>
            <a:off x="921700" y="3779325"/>
            <a:ext cx="7910700" cy="11205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 </a:t>
            </a:r>
            <a:r>
              <a:rPr lang="en">
                <a:solidFill>
                  <a:srgbClr val="ECECF1"/>
                </a:solidFill>
              </a:rPr>
              <a:t>상품명: 램프</a:t>
            </a:r>
            <a:endParaRPr>
              <a:solidFill>
                <a:srgbClr val="ECECF1"/>
              </a:solidFill>
            </a:endParaRPr>
          </a:p>
          <a:p>
            <a:pPr indent="0" lvl="0" marL="0" rtl="0" algn="l">
              <a:spcBef>
                <a:spcPts val="1200"/>
              </a:spcBef>
              <a:spcAft>
                <a:spcPts val="1200"/>
              </a:spcAft>
              <a:buNone/>
            </a:pPr>
            <a:r>
              <a:rPr lang="en">
                <a:solidFill>
                  <a:srgbClr val="ECECF1"/>
                </a:solidFill>
              </a:rPr>
              <a:t>- 브랜드</a:t>
            </a:r>
            <a:r>
              <a:rPr lang="en">
                <a:solidFill>
                  <a:srgbClr val="ECECF1"/>
                </a:solidFill>
              </a:rPr>
              <a:t>: Lumina</a:t>
            </a:r>
            <a:endParaRPr>
              <a:solidFill>
                <a:srgbClr val="ECECF1"/>
              </a:solidFill>
            </a:endParaRPr>
          </a:p>
        </p:txBody>
      </p:sp>
      <p:pic>
        <p:nvPicPr>
          <p:cNvPr id="519" name="Google Shape;519;p64"/>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20" name="Google Shape;520;p64"/>
          <p:cNvGrpSpPr/>
          <p:nvPr/>
        </p:nvGrpSpPr>
        <p:grpSpPr>
          <a:xfrm>
            <a:off x="311625" y="3779325"/>
            <a:ext cx="361800" cy="361800"/>
            <a:chOff x="311625" y="2966200"/>
            <a:chExt cx="361800" cy="361800"/>
          </a:xfrm>
        </p:grpSpPr>
        <p:sp>
          <p:nvSpPr>
            <p:cNvPr id="521" name="Google Shape;521;p64"/>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64"/>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여</a:t>
            </a:r>
            <a:r>
              <a:rPr lang="en"/>
              <a:t>러 태스크를 동시에 처리</a:t>
            </a:r>
            <a:endParaRPr/>
          </a:p>
        </p:txBody>
      </p:sp>
      <p:sp>
        <p:nvSpPr>
          <p:cNvPr id="528" name="Google Shape;528;p65"/>
          <p:cNvSpPr txBox="1"/>
          <p:nvPr>
            <p:ph idx="1" type="body"/>
          </p:nvPr>
        </p:nvSpPr>
        <p:spPr>
          <a:xfrm>
            <a:off x="921700" y="1152475"/>
            <a:ext cx="7910700" cy="2626800"/>
          </a:xfrm>
          <a:prstGeom prst="rect">
            <a:avLst/>
          </a:prstGeom>
          <a:solidFill>
            <a:srgbClr val="343541"/>
          </a:solid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rgbClr val="ECECF1"/>
                </a:solidFill>
              </a:rPr>
              <a:t>리뷰 텍스트에서 다음 항목을 식별합니다: </a:t>
            </a:r>
            <a:endParaRPr>
              <a:solidFill>
                <a:srgbClr val="ECECF1"/>
              </a:solidFill>
            </a:endParaRPr>
          </a:p>
          <a:p>
            <a:pPr indent="0" lvl="0" marL="0" rtl="0" algn="l">
              <a:spcBef>
                <a:spcPts val="1200"/>
              </a:spcBef>
              <a:spcAft>
                <a:spcPts val="0"/>
              </a:spcAft>
              <a:buNone/>
            </a:pPr>
            <a:r>
              <a:rPr lang="en">
                <a:solidFill>
                  <a:srgbClr val="ECECF1"/>
                </a:solidFill>
              </a:rPr>
              <a:t>- 감정(긍정 또는 부정)</a:t>
            </a:r>
            <a:br>
              <a:rPr lang="en">
                <a:solidFill>
                  <a:srgbClr val="ECECF1"/>
                </a:solidFill>
              </a:rPr>
            </a:br>
            <a:r>
              <a:rPr lang="en">
                <a:solidFill>
                  <a:srgbClr val="ECECF1"/>
                </a:solidFill>
              </a:rPr>
              <a:t>- 리뷰 작성자가 분노를 표현하고 있나요? (참 또는 거짓)</a:t>
            </a:r>
            <a:br>
              <a:rPr lang="en">
                <a:solidFill>
                  <a:srgbClr val="ECECF1"/>
                </a:solidFill>
              </a:rPr>
            </a:br>
            <a:r>
              <a:rPr lang="en">
                <a:solidFill>
                  <a:srgbClr val="ECECF1"/>
                </a:solidFill>
              </a:rPr>
              <a:t>- 리뷰 작성자가 구매한 제품</a:t>
            </a:r>
            <a:br>
              <a:rPr lang="en">
                <a:solidFill>
                  <a:srgbClr val="ECECF1"/>
                </a:solidFill>
              </a:rPr>
            </a:br>
            <a:r>
              <a:rPr lang="en">
                <a:solidFill>
                  <a:srgbClr val="ECECF1"/>
                </a:solidFill>
              </a:rPr>
              <a:t>- 제품을 만든 브랜드</a:t>
            </a:r>
            <a:endParaRPr>
              <a:solidFill>
                <a:srgbClr val="ECECF1"/>
              </a:solidFill>
            </a:endParaRPr>
          </a:p>
          <a:p>
            <a:pPr indent="0" lvl="0" marL="0" rtl="0" algn="l">
              <a:spcBef>
                <a:spcPts val="1200"/>
              </a:spcBef>
              <a:spcAft>
                <a:spcPts val="0"/>
              </a:spcAft>
              <a:buNone/>
            </a:pPr>
            <a:r>
              <a:rPr lang="en">
                <a:solidFill>
                  <a:srgbClr val="ECECF1"/>
                </a:solidFill>
              </a:rPr>
              <a:t>리뷰는 백틱 세 개로 구분됩니다. "감정", "분노", "제품" 및 "브랜드"를 키로 사용하여 - 로 구분하여 출력합니다.</a:t>
            </a:r>
            <a:endParaRPr>
              <a:solidFill>
                <a:srgbClr val="ECECF1"/>
              </a:solidFill>
            </a:endParaRPr>
          </a:p>
          <a:p>
            <a:pPr indent="0" lvl="0" marL="0" rtl="0" algn="l">
              <a:spcBef>
                <a:spcPts val="1200"/>
              </a:spcBef>
              <a:spcAft>
                <a:spcPts val="0"/>
              </a:spcAft>
              <a:buNone/>
            </a:pPr>
            <a:r>
              <a:rPr lang="en">
                <a:solidFill>
                  <a:srgbClr val="ECECF1"/>
                </a:solidFill>
              </a:rPr>
              <a:t>정보가 없는 경우 </a:t>
            </a:r>
            <a:r>
              <a:rPr lang="en">
                <a:solidFill>
                  <a:srgbClr val="ECECF1"/>
                </a:solidFill>
              </a:rPr>
              <a:t>'</a:t>
            </a:r>
            <a:r>
              <a:rPr lang="en">
                <a:solidFill>
                  <a:srgbClr val="ECECF1"/>
                </a:solidFill>
              </a:rPr>
              <a:t>알 수 없음'을 값으로 사용합니다. 응답은 가능한 한 짧게 작성하세요.</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529" name="Google Shape;529;p65"/>
          <p:cNvSpPr txBox="1"/>
          <p:nvPr>
            <p:ph idx="1" type="body"/>
          </p:nvPr>
        </p:nvSpPr>
        <p:spPr>
          <a:xfrm>
            <a:off x="921700" y="3779325"/>
            <a:ext cx="7910700" cy="1120500"/>
          </a:xfrm>
          <a:prstGeom prst="rect">
            <a:avLst/>
          </a:prstGeom>
          <a:solidFill>
            <a:srgbClr val="444654"/>
          </a:solid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solidFill>
                  <a:srgbClr val="ECECF1"/>
                </a:solidFill>
              </a:rPr>
              <a:t>- </a:t>
            </a:r>
            <a:r>
              <a:rPr lang="en">
                <a:solidFill>
                  <a:srgbClr val="ECECF1"/>
                </a:solidFill>
              </a:rPr>
              <a:t>감정: 긍정</a:t>
            </a:r>
            <a:br>
              <a:rPr lang="en">
                <a:solidFill>
                  <a:srgbClr val="ECECF1"/>
                </a:solidFill>
              </a:rPr>
            </a:br>
            <a:r>
              <a:rPr lang="en">
                <a:solidFill>
                  <a:srgbClr val="ECECF1"/>
                </a:solidFill>
              </a:rPr>
              <a:t>- 분노: 거짓</a:t>
            </a:r>
            <a:br>
              <a:rPr lang="en">
                <a:solidFill>
                  <a:srgbClr val="ECECF1"/>
                </a:solidFill>
              </a:rPr>
            </a:br>
            <a:r>
              <a:rPr lang="en">
                <a:solidFill>
                  <a:srgbClr val="ECECF1"/>
                </a:solidFill>
              </a:rPr>
              <a:t>- 제품: 램프</a:t>
            </a:r>
            <a:br>
              <a:rPr lang="en">
                <a:solidFill>
                  <a:srgbClr val="ECECF1"/>
                </a:solidFill>
              </a:rPr>
            </a:br>
            <a:r>
              <a:rPr lang="en">
                <a:solidFill>
                  <a:srgbClr val="ECECF1"/>
                </a:solidFill>
              </a:rPr>
              <a:t>- 브랜드: Lumina</a:t>
            </a:r>
            <a:endParaRPr>
              <a:solidFill>
                <a:srgbClr val="ECECF1"/>
              </a:solidFill>
            </a:endParaRPr>
          </a:p>
        </p:txBody>
      </p:sp>
      <p:pic>
        <p:nvPicPr>
          <p:cNvPr id="530" name="Google Shape;530;p65"/>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31" name="Google Shape;531;p65"/>
          <p:cNvGrpSpPr/>
          <p:nvPr/>
        </p:nvGrpSpPr>
        <p:grpSpPr>
          <a:xfrm>
            <a:off x="311625" y="3779325"/>
            <a:ext cx="361800" cy="361800"/>
            <a:chOff x="311625" y="2966200"/>
            <a:chExt cx="361800" cy="361800"/>
          </a:xfrm>
        </p:grpSpPr>
        <p:sp>
          <p:nvSpPr>
            <p:cNvPr id="532" name="Google Shape;532;p65"/>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65"/>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6"/>
          <p:cNvSpPr txBox="1"/>
          <p:nvPr>
            <p:ph idx="1" type="body"/>
          </p:nvPr>
        </p:nvSpPr>
        <p:spPr>
          <a:xfrm>
            <a:off x="466325" y="152400"/>
            <a:ext cx="8310300" cy="4838700"/>
          </a:xfrm>
          <a:prstGeom prst="rect">
            <a:avLst/>
          </a:prstGeom>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rPr b="1" lang="en" sz="2000">
                <a:solidFill>
                  <a:schemeClr val="dk1"/>
                </a:solidFill>
              </a:rPr>
              <a:t>뉴스 기사</a:t>
            </a:r>
            <a:endParaRPr b="1" sz="2000">
              <a:solidFill>
                <a:schemeClr val="dk1"/>
              </a:solidFill>
            </a:endParaRPr>
          </a:p>
          <a:p>
            <a:pPr indent="0" lvl="0" marL="0" rtl="0" algn="l">
              <a:lnSpc>
                <a:spcPct val="115000"/>
              </a:lnSpc>
              <a:spcBef>
                <a:spcPts val="500"/>
              </a:spcBef>
              <a:spcAft>
                <a:spcPts val="0"/>
              </a:spcAft>
              <a:buNone/>
            </a:pPr>
            <a:r>
              <a:rPr lang="en" sz="2000"/>
              <a:t>최근 정부에서 실시한 설문조사에서 공공 부문 직원들은 자신이 근무하는 부서에 대한 만족도를 평가해달라는 요청을 받았습니다. </a:t>
            </a:r>
            <a:endParaRPr sz="2000"/>
          </a:p>
          <a:p>
            <a:pPr indent="0" lvl="0" marL="0" rtl="0" algn="l">
              <a:lnSpc>
                <a:spcPct val="115000"/>
              </a:lnSpc>
              <a:spcBef>
                <a:spcPts val="500"/>
              </a:spcBef>
              <a:spcAft>
                <a:spcPts val="0"/>
              </a:spcAft>
              <a:buNone/>
            </a:pPr>
            <a:r>
              <a:rPr lang="en" sz="2000"/>
              <a:t>그 결과 NASA가 95%의 만족도를 기록하며 가장 인기 있는 부서로 나타났습니다.</a:t>
            </a:r>
            <a:endParaRPr sz="2000"/>
          </a:p>
          <a:p>
            <a:pPr indent="0" lvl="0" marL="0" rtl="0" algn="l">
              <a:lnSpc>
                <a:spcPct val="115000"/>
              </a:lnSpc>
              <a:spcBef>
                <a:spcPts val="500"/>
              </a:spcBef>
              <a:spcAft>
                <a:spcPts val="0"/>
              </a:spcAft>
              <a:buNone/>
            </a:pPr>
            <a:r>
              <a:rPr lang="en" sz="2000"/>
              <a:t>NASA의 한 직원인 John Smith는 이번 조사 결과에 대해 "NASA가 1위에 오른 것이 놀랍지 않습니다. NASA는 훌륭한 사람들과 함께 일하기 좋은 곳이며 놀라운 기회도 많습니다. 이렇게 혁신적인 조직의 일원이 된 것이 자랑스럽습니다."라고 말했습니다.</a:t>
            </a:r>
            <a:endParaRPr sz="2000"/>
          </a:p>
          <a:p>
            <a:pPr indent="0" lvl="0" marL="0" rtl="0" algn="l">
              <a:lnSpc>
                <a:spcPct val="115000"/>
              </a:lnSpc>
              <a:spcBef>
                <a:spcPts val="500"/>
              </a:spcBef>
              <a:spcAft>
                <a:spcPts val="0"/>
              </a:spcAft>
              <a:buNone/>
            </a:pPr>
            <a:r>
              <a:rPr lang="en" sz="2000"/>
              <a:t>이 결과는 NASA의 경영진도 환영했으며, 톰 존슨 이사는 "직원들이 NASA에서의 업무에 만족한다는 소식을 듣고 매우 기쁩니다. 우리에게는 목표를 달성하기 위해 끊임없이 노력하는 재능 있고 헌신적인 팀이 있으며, 그들의 노력이 결실을 맺고 있다는 것을 알게 되어 매우 기쁩니다."라고 말했습니다.</a:t>
            </a:r>
            <a:endParaRPr sz="2000"/>
          </a:p>
          <a:p>
            <a:pPr indent="0" lvl="0" marL="0" rtl="0" algn="l">
              <a:lnSpc>
                <a:spcPct val="115000"/>
              </a:lnSpc>
              <a:spcBef>
                <a:spcPts val="500"/>
              </a:spcBef>
              <a:spcAft>
                <a:spcPts val="500"/>
              </a:spcAft>
              <a:buNone/>
            </a:pPr>
            <a:r>
              <a:rPr lang="en" sz="2000"/>
              <a:t>설문조사에 따르면 사회보장국은 직원의 45%만이 자신의 업무에 만족한다고 답해 만족도가 가장 낮은 것으로 나타났습니다. 정부는 설문조사에서 직원들이 제기한 우려 사항을 해결하고 모든 부서의 직무 만족도를 개선하기 위해 노력하겠다고 약속했습니다.</a:t>
            </a: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주</a:t>
            </a:r>
            <a:r>
              <a:rPr lang="en"/>
              <a:t>제 유추</a:t>
            </a:r>
            <a:endParaRPr/>
          </a:p>
        </p:txBody>
      </p:sp>
      <p:sp>
        <p:nvSpPr>
          <p:cNvPr id="544" name="Google Shape;544;p67"/>
          <p:cNvSpPr txBox="1"/>
          <p:nvPr>
            <p:ph idx="1" type="body"/>
          </p:nvPr>
        </p:nvSpPr>
        <p:spPr>
          <a:xfrm>
            <a:off x="921700" y="1152475"/>
            <a:ext cx="7910700" cy="18612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텍스트에서 논의된 5가지 주제를 유추하세요.</a:t>
            </a:r>
            <a:endParaRPr>
              <a:solidFill>
                <a:srgbClr val="ECECF1"/>
              </a:solidFill>
            </a:endParaRPr>
          </a:p>
          <a:p>
            <a:pPr indent="0" lvl="0" marL="0" rtl="0" algn="l">
              <a:spcBef>
                <a:spcPts val="1200"/>
              </a:spcBef>
              <a:spcAft>
                <a:spcPts val="0"/>
              </a:spcAft>
              <a:buNone/>
            </a:pPr>
            <a:r>
              <a:rPr lang="en">
                <a:solidFill>
                  <a:srgbClr val="ECECF1"/>
                </a:solidFill>
              </a:rPr>
              <a:t>각 항목은 한두 단어 길이로 작성합니다. 쉼표로 구분된 항목으로 출력합니다.</a:t>
            </a:r>
            <a:endParaRPr>
              <a:solidFill>
                <a:srgbClr val="ECECF1"/>
              </a:solidFill>
            </a:endParaRPr>
          </a:p>
          <a:p>
            <a:pPr indent="0" lvl="0" marL="0" rtl="0" algn="l">
              <a:spcBef>
                <a:spcPts val="1200"/>
              </a:spcBef>
              <a:spcAft>
                <a:spcPts val="1200"/>
              </a:spcAft>
              <a:buNone/>
            </a:pPr>
            <a:r>
              <a:rPr lang="en">
                <a:solidFill>
                  <a:srgbClr val="ECECF1"/>
                </a:solidFill>
              </a:rPr>
              <a:t>텍스트: ```{뉴스 기사}```</a:t>
            </a:r>
            <a:endParaRPr>
              <a:solidFill>
                <a:srgbClr val="ECECF1"/>
              </a:solidFill>
            </a:endParaRPr>
          </a:p>
        </p:txBody>
      </p:sp>
      <p:sp>
        <p:nvSpPr>
          <p:cNvPr id="545" name="Google Shape;545;p67"/>
          <p:cNvSpPr txBox="1"/>
          <p:nvPr>
            <p:ph idx="1" type="body"/>
          </p:nvPr>
        </p:nvSpPr>
        <p:spPr>
          <a:xfrm>
            <a:off x="921700" y="3013725"/>
            <a:ext cx="7910700" cy="18861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정부 설문 조사, 직업 만족도, NASA, 사회보장국, 직원 우려</a:t>
            </a:r>
            <a:endParaRPr>
              <a:solidFill>
                <a:srgbClr val="ECECF1"/>
              </a:solidFill>
            </a:endParaRPr>
          </a:p>
        </p:txBody>
      </p:sp>
      <p:pic>
        <p:nvPicPr>
          <p:cNvPr id="546" name="Google Shape;546;p67"/>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47" name="Google Shape;547;p67"/>
          <p:cNvGrpSpPr/>
          <p:nvPr/>
        </p:nvGrpSpPr>
        <p:grpSpPr>
          <a:xfrm>
            <a:off x="311625" y="3013725"/>
            <a:ext cx="361800" cy="361800"/>
            <a:chOff x="311625" y="2966200"/>
            <a:chExt cx="361800" cy="361800"/>
          </a:xfrm>
        </p:grpSpPr>
        <p:sp>
          <p:nvSpPr>
            <p:cNvPr id="548" name="Google Shape;548;p67"/>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67"/>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원하</a:t>
            </a:r>
            <a:r>
              <a:rPr lang="en"/>
              <a:t>는 주제에 해당하는지 판단</a:t>
            </a:r>
            <a:endParaRPr/>
          </a:p>
        </p:txBody>
      </p:sp>
      <p:sp>
        <p:nvSpPr>
          <p:cNvPr id="555" name="Google Shape;555;p68"/>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rgbClr val="ECECF1"/>
                </a:solidFill>
              </a:rPr>
              <a:t>다음 주제 목록의 각 항목이 아래 텍스트의 주제에 해당하는지 검토해주세요.</a:t>
            </a:r>
            <a:endParaRPr>
              <a:solidFill>
                <a:srgbClr val="ECECF1"/>
              </a:solidFill>
            </a:endParaRPr>
          </a:p>
          <a:p>
            <a:pPr indent="0" lvl="0" marL="0" rtl="0" algn="l">
              <a:spcBef>
                <a:spcPts val="1200"/>
              </a:spcBef>
              <a:spcAft>
                <a:spcPts val="0"/>
              </a:spcAft>
              <a:buNone/>
            </a:pPr>
            <a:r>
              <a:rPr lang="en">
                <a:solidFill>
                  <a:srgbClr val="ECECF1"/>
                </a:solidFill>
              </a:rPr>
              <a:t>각 주제에 대해 “O” 또는 “X”으로 표시된 목록으로 답하세요.</a:t>
            </a:r>
            <a:endParaRPr>
              <a:solidFill>
                <a:srgbClr val="ECECF1"/>
              </a:solidFill>
            </a:endParaRPr>
          </a:p>
          <a:p>
            <a:pPr indent="0" lvl="0" marL="0" rtl="0" algn="l">
              <a:spcBef>
                <a:spcPts val="1200"/>
              </a:spcBef>
              <a:spcAft>
                <a:spcPts val="0"/>
              </a:spcAft>
              <a:buNone/>
            </a:pPr>
            <a:r>
              <a:rPr lang="en">
                <a:solidFill>
                  <a:srgbClr val="ECECF1"/>
                </a:solidFill>
              </a:rPr>
              <a:t>주제 목록: NASA</a:t>
            </a:r>
            <a:r>
              <a:rPr lang="en">
                <a:solidFill>
                  <a:srgbClr val="ECECF1"/>
                </a:solidFill>
              </a:rPr>
              <a:t>, 지방 정부, 엔지니어링, 직원 만족도, 연방 정부</a:t>
            </a:r>
            <a:endParaRPr>
              <a:solidFill>
                <a:srgbClr val="ECECF1"/>
              </a:solidFill>
            </a:endParaRPr>
          </a:p>
          <a:p>
            <a:pPr indent="0" lvl="0" marL="0" rtl="0" algn="l">
              <a:spcBef>
                <a:spcPts val="1200"/>
              </a:spcBef>
              <a:spcAft>
                <a:spcPts val="1200"/>
              </a:spcAft>
              <a:buNone/>
            </a:pPr>
            <a:r>
              <a:rPr lang="en">
                <a:solidFill>
                  <a:srgbClr val="ECECF1"/>
                </a:solidFill>
              </a:rPr>
              <a:t>텍스트: ```{뉴스 기사}```</a:t>
            </a:r>
            <a:endParaRPr>
              <a:solidFill>
                <a:srgbClr val="ECECF1"/>
              </a:solidFill>
            </a:endParaRPr>
          </a:p>
        </p:txBody>
      </p:sp>
      <p:sp>
        <p:nvSpPr>
          <p:cNvPr id="556" name="Google Shape;556;p68"/>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ECECF1"/>
                </a:solidFill>
              </a:rPr>
              <a:t>NASA: O</a:t>
            </a:r>
            <a:endParaRPr>
              <a:solidFill>
                <a:srgbClr val="ECECF1"/>
              </a:solidFill>
            </a:endParaRPr>
          </a:p>
          <a:p>
            <a:pPr indent="0" lvl="0" marL="0" rtl="0" algn="l">
              <a:spcBef>
                <a:spcPts val="1200"/>
              </a:spcBef>
              <a:spcAft>
                <a:spcPts val="0"/>
              </a:spcAft>
              <a:buNone/>
            </a:pPr>
            <a:r>
              <a:rPr lang="en">
                <a:solidFill>
                  <a:srgbClr val="ECECF1"/>
                </a:solidFill>
              </a:rPr>
              <a:t>지방 정부: X</a:t>
            </a:r>
            <a:endParaRPr>
              <a:solidFill>
                <a:srgbClr val="ECECF1"/>
              </a:solidFill>
            </a:endParaRPr>
          </a:p>
          <a:p>
            <a:pPr indent="0" lvl="0" marL="0" rtl="0" algn="l">
              <a:spcBef>
                <a:spcPts val="1200"/>
              </a:spcBef>
              <a:spcAft>
                <a:spcPts val="0"/>
              </a:spcAft>
              <a:buNone/>
            </a:pPr>
            <a:r>
              <a:rPr lang="en">
                <a:solidFill>
                  <a:srgbClr val="ECECF1"/>
                </a:solidFill>
              </a:rPr>
              <a:t>엔지니어링: X</a:t>
            </a:r>
            <a:endParaRPr>
              <a:solidFill>
                <a:srgbClr val="ECECF1"/>
              </a:solidFill>
            </a:endParaRPr>
          </a:p>
          <a:p>
            <a:pPr indent="0" lvl="0" marL="0" rtl="0" algn="l">
              <a:spcBef>
                <a:spcPts val="1200"/>
              </a:spcBef>
              <a:spcAft>
                <a:spcPts val="0"/>
              </a:spcAft>
              <a:buNone/>
            </a:pPr>
            <a:r>
              <a:rPr lang="en">
                <a:solidFill>
                  <a:srgbClr val="ECECF1"/>
                </a:solidFill>
              </a:rPr>
              <a:t>직원 만족도: O</a:t>
            </a:r>
            <a:endParaRPr>
              <a:solidFill>
                <a:srgbClr val="ECECF1"/>
              </a:solidFill>
            </a:endParaRPr>
          </a:p>
          <a:p>
            <a:pPr indent="0" lvl="0" marL="0" rtl="0" algn="l">
              <a:spcBef>
                <a:spcPts val="1200"/>
              </a:spcBef>
              <a:spcAft>
                <a:spcPts val="1200"/>
              </a:spcAft>
              <a:buNone/>
            </a:pPr>
            <a:r>
              <a:rPr lang="en">
                <a:solidFill>
                  <a:srgbClr val="ECECF1"/>
                </a:solidFill>
              </a:rPr>
              <a:t>연방 정부: O</a:t>
            </a:r>
            <a:endParaRPr>
              <a:solidFill>
                <a:srgbClr val="ECECF1"/>
              </a:solidFill>
            </a:endParaRPr>
          </a:p>
        </p:txBody>
      </p:sp>
      <p:pic>
        <p:nvPicPr>
          <p:cNvPr id="557" name="Google Shape;557;p68"/>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58" name="Google Shape;558;p68"/>
          <p:cNvGrpSpPr/>
          <p:nvPr/>
        </p:nvGrpSpPr>
        <p:grpSpPr>
          <a:xfrm>
            <a:off x="311625" y="2707375"/>
            <a:ext cx="361800" cy="361800"/>
            <a:chOff x="311625" y="2966200"/>
            <a:chExt cx="361800" cy="361800"/>
          </a:xfrm>
        </p:grpSpPr>
        <p:sp>
          <p:nvSpPr>
            <p:cNvPr id="559" name="Google Shape;559;p68"/>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68"/>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5</a:t>
            </a:r>
            <a:r>
              <a:rPr lang="en"/>
              <a:t>. Transforming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번역</a:t>
            </a:r>
            <a:endParaRPr/>
          </a:p>
        </p:txBody>
      </p:sp>
      <p:sp>
        <p:nvSpPr>
          <p:cNvPr id="571" name="Google Shape;571;p70"/>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영어 텍스트를 스페인어로 번역하세요:</a:t>
            </a:r>
            <a:endParaRPr>
              <a:solidFill>
                <a:srgbClr val="ECECF1"/>
              </a:solidFill>
            </a:endParaRPr>
          </a:p>
          <a:p>
            <a:pPr indent="0" lvl="0" marL="0" rtl="0" algn="l">
              <a:spcBef>
                <a:spcPts val="1200"/>
              </a:spcBef>
              <a:spcAft>
                <a:spcPts val="1200"/>
              </a:spcAft>
              <a:buNone/>
            </a:pPr>
            <a:r>
              <a:rPr lang="en">
                <a:solidFill>
                  <a:srgbClr val="ECECF1"/>
                </a:solidFill>
              </a:rPr>
              <a:t>```Hi, I would like to order a blender```</a:t>
            </a:r>
            <a:endParaRPr>
              <a:solidFill>
                <a:srgbClr val="ECECF1"/>
              </a:solidFill>
            </a:endParaRPr>
          </a:p>
        </p:txBody>
      </p:sp>
      <p:sp>
        <p:nvSpPr>
          <p:cNvPr id="572" name="Google Shape;572;p70"/>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Hola, me gustaría ordenar una licuadora.</a:t>
            </a:r>
            <a:endParaRPr>
              <a:solidFill>
                <a:srgbClr val="ECECF1"/>
              </a:solidFill>
            </a:endParaRPr>
          </a:p>
        </p:txBody>
      </p:sp>
      <p:pic>
        <p:nvPicPr>
          <p:cNvPr id="573" name="Google Shape;573;p70"/>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74" name="Google Shape;574;p70"/>
          <p:cNvGrpSpPr/>
          <p:nvPr/>
        </p:nvGrpSpPr>
        <p:grpSpPr>
          <a:xfrm>
            <a:off x="311625" y="2707375"/>
            <a:ext cx="361800" cy="361800"/>
            <a:chOff x="311625" y="2966200"/>
            <a:chExt cx="361800" cy="361800"/>
          </a:xfrm>
        </p:grpSpPr>
        <p:sp>
          <p:nvSpPr>
            <p:cNvPr id="575" name="Google Shape;575;p70"/>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 name="Google Shape;576;p70"/>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번역</a:t>
            </a:r>
            <a:endParaRPr/>
          </a:p>
        </p:txBody>
      </p:sp>
      <p:sp>
        <p:nvSpPr>
          <p:cNvPr id="582" name="Google Shape;582;p71"/>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어떤 언어인지 말해주세요: </a:t>
            </a:r>
            <a:endParaRPr>
              <a:solidFill>
                <a:srgbClr val="ECECF1"/>
              </a:solidFill>
            </a:endParaRPr>
          </a:p>
          <a:p>
            <a:pPr indent="0" lvl="0" marL="0" rtl="0" algn="l">
              <a:spcBef>
                <a:spcPts val="1200"/>
              </a:spcBef>
              <a:spcAft>
                <a:spcPts val="1200"/>
              </a:spcAft>
              <a:buNone/>
            </a:pPr>
            <a:r>
              <a:rPr lang="en">
                <a:solidFill>
                  <a:srgbClr val="ECECF1"/>
                </a:solidFill>
              </a:rPr>
              <a:t>```Combien coûte le lampadaire?```</a:t>
            </a:r>
            <a:endParaRPr>
              <a:solidFill>
                <a:srgbClr val="ECECF1"/>
              </a:solidFill>
            </a:endParaRPr>
          </a:p>
        </p:txBody>
      </p:sp>
      <p:sp>
        <p:nvSpPr>
          <p:cNvPr id="583" name="Google Shape;583;p71"/>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프랑스어입니다.</a:t>
            </a:r>
            <a:endParaRPr>
              <a:solidFill>
                <a:srgbClr val="ECECF1"/>
              </a:solidFill>
            </a:endParaRPr>
          </a:p>
        </p:txBody>
      </p:sp>
      <p:pic>
        <p:nvPicPr>
          <p:cNvPr id="584" name="Google Shape;584;p71"/>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85" name="Google Shape;585;p71"/>
          <p:cNvGrpSpPr/>
          <p:nvPr/>
        </p:nvGrpSpPr>
        <p:grpSpPr>
          <a:xfrm>
            <a:off x="311625" y="2707375"/>
            <a:ext cx="361800" cy="361800"/>
            <a:chOff x="311625" y="2966200"/>
            <a:chExt cx="361800" cy="361800"/>
          </a:xfrm>
        </p:grpSpPr>
        <p:sp>
          <p:nvSpPr>
            <p:cNvPr id="586" name="Google Shape;586;p71"/>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71"/>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번역</a:t>
            </a:r>
            <a:endParaRPr/>
          </a:p>
        </p:txBody>
      </p:sp>
      <p:sp>
        <p:nvSpPr>
          <p:cNvPr id="593" name="Google Shape;593;p72"/>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텍스트를 영어 격식체와 비격식체로 모두 번역해주세요:</a:t>
            </a:r>
            <a:endParaRPr>
              <a:solidFill>
                <a:srgbClr val="ECECF1"/>
              </a:solidFill>
            </a:endParaRPr>
          </a:p>
          <a:p>
            <a:pPr indent="0" lvl="0" marL="0" rtl="0" algn="l">
              <a:spcBef>
                <a:spcPts val="1200"/>
              </a:spcBef>
              <a:spcAft>
                <a:spcPts val="1200"/>
              </a:spcAft>
              <a:buNone/>
            </a:pPr>
            <a:r>
              <a:rPr lang="en">
                <a:solidFill>
                  <a:srgbClr val="ECECF1"/>
                </a:solidFill>
              </a:rPr>
              <a:t>"베개를 주문하시겠습니까?"</a:t>
            </a:r>
            <a:endParaRPr>
              <a:solidFill>
                <a:srgbClr val="ECECF1"/>
              </a:solidFill>
            </a:endParaRPr>
          </a:p>
        </p:txBody>
      </p:sp>
      <p:sp>
        <p:nvSpPr>
          <p:cNvPr id="594" name="Google Shape;594;p72"/>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영어 격식체 번역: "Would you like to order a pillow?"</a:t>
            </a:r>
            <a:endParaRPr>
              <a:solidFill>
                <a:srgbClr val="ECECF1"/>
              </a:solidFill>
            </a:endParaRPr>
          </a:p>
          <a:p>
            <a:pPr indent="0" lvl="0" marL="0" rtl="0" algn="l">
              <a:spcBef>
                <a:spcPts val="1200"/>
              </a:spcBef>
              <a:spcAft>
                <a:spcPts val="1200"/>
              </a:spcAft>
              <a:buNone/>
            </a:pPr>
            <a:r>
              <a:rPr lang="en">
                <a:solidFill>
                  <a:srgbClr val="ECECF1"/>
                </a:solidFill>
              </a:rPr>
              <a:t>영어 비격식체 번역: "Do you want to order a pillow?"</a:t>
            </a:r>
            <a:endParaRPr>
              <a:solidFill>
                <a:srgbClr val="ECECF1"/>
              </a:solidFill>
            </a:endParaRPr>
          </a:p>
        </p:txBody>
      </p:sp>
      <p:pic>
        <p:nvPicPr>
          <p:cNvPr id="595" name="Google Shape;595;p72"/>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96" name="Google Shape;596;p72"/>
          <p:cNvGrpSpPr/>
          <p:nvPr/>
        </p:nvGrpSpPr>
        <p:grpSpPr>
          <a:xfrm>
            <a:off x="311625" y="2707375"/>
            <a:ext cx="361800" cy="361800"/>
            <a:chOff x="311625" y="2966200"/>
            <a:chExt cx="361800" cy="361800"/>
          </a:xfrm>
        </p:grpSpPr>
        <p:sp>
          <p:nvSpPr>
            <p:cNvPr id="597" name="Google Shape;597;p72"/>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p72"/>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 Tuned</a:t>
            </a:r>
            <a:r>
              <a:rPr lang="en"/>
              <a:t> LLM</a:t>
            </a:r>
            <a:endParaRPr/>
          </a:p>
        </p:txBody>
      </p:sp>
      <p:sp>
        <p:nvSpPr>
          <p:cNvPr id="110" name="Google Shape;110;p19"/>
          <p:cNvSpPr/>
          <p:nvPr/>
        </p:nvSpPr>
        <p:spPr>
          <a:xfrm>
            <a:off x="3364350" y="2038350"/>
            <a:ext cx="2415300" cy="13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IBM Plex Sans KR"/>
                <a:ea typeface="IBM Plex Sans KR"/>
                <a:cs typeface="IBM Plex Sans KR"/>
                <a:sym typeface="IBM Plex Sans KR"/>
              </a:rPr>
              <a:t>Instruction Tuned</a:t>
            </a:r>
            <a:r>
              <a:rPr lang="en" sz="2400">
                <a:latin typeface="IBM Plex Sans KR"/>
                <a:ea typeface="IBM Plex Sans KR"/>
                <a:cs typeface="IBM Plex Sans KR"/>
                <a:sym typeface="IBM Plex Sans KR"/>
              </a:rPr>
              <a:t> LLM</a:t>
            </a:r>
            <a:endParaRPr sz="2400">
              <a:latin typeface="IBM Plex Sans KR"/>
              <a:ea typeface="IBM Plex Sans KR"/>
              <a:cs typeface="IBM Plex Sans KR"/>
              <a:sym typeface="IBM Plex Sans KR"/>
            </a:endParaRPr>
          </a:p>
          <a:p>
            <a:pPr indent="0" lvl="0" marL="0" rtl="0" algn="ctr">
              <a:spcBef>
                <a:spcPts val="0"/>
              </a:spcBef>
              <a:spcAft>
                <a:spcPts val="0"/>
              </a:spcAft>
              <a:buNone/>
            </a:pPr>
            <a:r>
              <a:rPr lang="en" sz="2400">
                <a:latin typeface="IBM Plex Sans KR"/>
                <a:ea typeface="IBM Plex Sans KR"/>
                <a:cs typeface="IBM Plex Sans KR"/>
                <a:sym typeface="IBM Plex Sans KR"/>
              </a:rPr>
              <a:t>(</a:t>
            </a:r>
            <a:r>
              <a:rPr lang="en" sz="2400">
                <a:latin typeface="IBM Plex Sans KR"/>
                <a:ea typeface="IBM Plex Sans KR"/>
                <a:cs typeface="IBM Plex Sans KR"/>
                <a:sym typeface="IBM Plex Sans KR"/>
              </a:rPr>
              <a:t>주입식</a:t>
            </a:r>
            <a:r>
              <a:rPr lang="en" sz="2400">
                <a:latin typeface="IBM Plex Sans KR"/>
                <a:ea typeface="IBM Plex Sans KR"/>
                <a:cs typeface="IBM Plex Sans KR"/>
                <a:sym typeface="IBM Plex Sans KR"/>
              </a:rPr>
              <a:t> LLM)</a:t>
            </a:r>
            <a:endParaRPr sz="2400">
              <a:latin typeface="IBM Plex Sans KR"/>
              <a:ea typeface="IBM Plex Sans KR"/>
              <a:cs typeface="IBM Plex Sans KR"/>
              <a:sym typeface="IBM Plex Sans KR"/>
            </a:endParaRPr>
          </a:p>
        </p:txBody>
      </p:sp>
      <p:sp>
        <p:nvSpPr>
          <p:cNvPr id="111" name="Google Shape;111;p19"/>
          <p:cNvSpPr txBox="1"/>
          <p:nvPr/>
        </p:nvSpPr>
        <p:spPr>
          <a:xfrm>
            <a:off x="3155550" y="122752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프랑스의 수도는?</a:t>
            </a:r>
            <a:endParaRPr>
              <a:solidFill>
                <a:srgbClr val="ECECF1"/>
              </a:solidFill>
              <a:latin typeface="IBM Plex Sans KR"/>
              <a:ea typeface="IBM Plex Sans KR"/>
              <a:cs typeface="IBM Plex Sans KR"/>
              <a:sym typeface="IBM Plex Sans KR"/>
            </a:endParaRPr>
          </a:p>
        </p:txBody>
      </p:sp>
      <p:cxnSp>
        <p:nvCxnSpPr>
          <p:cNvPr id="112" name="Google Shape;112;p19"/>
          <p:cNvCxnSpPr>
            <a:stCxn id="110" idx="2"/>
            <a:endCxn id="113" idx="0"/>
          </p:cNvCxnSpPr>
          <p:nvPr/>
        </p:nvCxnSpPr>
        <p:spPr>
          <a:xfrm>
            <a:off x="4572000" y="3346950"/>
            <a:ext cx="0" cy="410700"/>
          </a:xfrm>
          <a:prstGeom prst="straightConnector1">
            <a:avLst/>
          </a:prstGeom>
          <a:noFill/>
          <a:ln cap="flat" cmpd="sng" w="28575">
            <a:solidFill>
              <a:srgbClr val="ECECF1"/>
            </a:solidFill>
            <a:prstDash val="solid"/>
            <a:round/>
            <a:headEnd len="med" w="med" type="none"/>
            <a:tailEnd len="med" w="med" type="triangle"/>
          </a:ln>
        </p:spPr>
      </p:cxnSp>
      <p:sp>
        <p:nvSpPr>
          <p:cNvPr id="113" name="Google Shape;113;p19"/>
          <p:cNvSpPr txBox="1"/>
          <p:nvPr/>
        </p:nvSpPr>
        <p:spPr>
          <a:xfrm>
            <a:off x="3155550" y="375757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프랑스의 수도는 파리입니다.</a:t>
            </a:r>
            <a:endParaRPr>
              <a:solidFill>
                <a:srgbClr val="ECECF1"/>
              </a:solidFill>
              <a:latin typeface="IBM Plex Sans KR"/>
              <a:ea typeface="IBM Plex Sans KR"/>
              <a:cs typeface="IBM Plex Sans KR"/>
              <a:sym typeface="IBM Plex Sans KR"/>
            </a:endParaRPr>
          </a:p>
        </p:txBody>
      </p:sp>
      <p:cxnSp>
        <p:nvCxnSpPr>
          <p:cNvPr id="114" name="Google Shape;114;p19"/>
          <p:cNvCxnSpPr>
            <a:stCxn id="111" idx="2"/>
            <a:endCxn id="110" idx="0"/>
          </p:cNvCxnSpPr>
          <p:nvPr/>
        </p:nvCxnSpPr>
        <p:spPr>
          <a:xfrm>
            <a:off x="4572000" y="1627725"/>
            <a:ext cx="0" cy="410700"/>
          </a:xfrm>
          <a:prstGeom prst="straightConnector1">
            <a:avLst/>
          </a:prstGeom>
          <a:noFill/>
          <a:ln cap="flat" cmpd="sng" w="28575">
            <a:solidFill>
              <a:srgbClr val="ECECF1"/>
            </a:solidFill>
            <a:prstDash val="solid"/>
            <a:round/>
            <a:headEnd len="med" w="med" type="none"/>
            <a:tailEnd len="med" w="med"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어</a:t>
            </a:r>
            <a:r>
              <a:rPr lang="en"/>
              <a:t>조 변형</a:t>
            </a:r>
            <a:endParaRPr/>
          </a:p>
        </p:txBody>
      </p:sp>
      <p:sp>
        <p:nvSpPr>
          <p:cNvPr id="604" name="Google Shape;604;p73"/>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문장을 속어에서 격식있는 비즈니스 말투로 바꿔주세요: </a:t>
            </a:r>
            <a:endParaRPr>
              <a:solidFill>
                <a:srgbClr val="ECECF1"/>
              </a:solidFill>
            </a:endParaRPr>
          </a:p>
          <a:p>
            <a:pPr indent="0" lvl="0" marL="0" rtl="0" algn="l">
              <a:spcBef>
                <a:spcPts val="1200"/>
              </a:spcBef>
              <a:spcAft>
                <a:spcPts val="1200"/>
              </a:spcAft>
              <a:buNone/>
            </a:pPr>
            <a:r>
              <a:rPr lang="en">
                <a:solidFill>
                  <a:srgbClr val="ECECF1"/>
                </a:solidFill>
              </a:rPr>
              <a:t>'Dude, This is Joe, check out this spec on this standing lamp.'</a:t>
            </a:r>
            <a:endParaRPr>
              <a:solidFill>
                <a:srgbClr val="ECECF1"/>
              </a:solidFill>
            </a:endParaRPr>
          </a:p>
        </p:txBody>
      </p:sp>
      <p:sp>
        <p:nvSpPr>
          <p:cNvPr id="605" name="Google Shape;605;p73"/>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"Hello, this is Joe. Please take a look at the specifications of this standing lamp."</a:t>
            </a:r>
            <a:endParaRPr>
              <a:solidFill>
                <a:srgbClr val="ECECF1"/>
              </a:solidFill>
            </a:endParaRPr>
          </a:p>
        </p:txBody>
      </p:sp>
      <p:pic>
        <p:nvPicPr>
          <p:cNvPr id="606" name="Google Shape;606;p73"/>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607" name="Google Shape;607;p73"/>
          <p:cNvGrpSpPr/>
          <p:nvPr/>
        </p:nvGrpSpPr>
        <p:grpSpPr>
          <a:xfrm>
            <a:off x="311625" y="2707375"/>
            <a:ext cx="361800" cy="361800"/>
            <a:chOff x="311625" y="2966200"/>
            <a:chExt cx="361800" cy="361800"/>
          </a:xfrm>
        </p:grpSpPr>
        <p:sp>
          <p:nvSpPr>
            <p:cNvPr id="608" name="Google Shape;608;p73"/>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73"/>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어조 변형</a:t>
            </a:r>
            <a:endParaRPr/>
          </a:p>
        </p:txBody>
      </p:sp>
      <p:sp>
        <p:nvSpPr>
          <p:cNvPr id="615" name="Google Shape;615;p74"/>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문장을 속어에서 5살 어린이 말투로 바꿔주세요: </a:t>
            </a:r>
            <a:endParaRPr>
              <a:solidFill>
                <a:srgbClr val="ECECF1"/>
              </a:solidFill>
            </a:endParaRPr>
          </a:p>
          <a:p>
            <a:pPr indent="0" lvl="0" marL="0" rtl="0" algn="l">
              <a:spcBef>
                <a:spcPts val="1200"/>
              </a:spcBef>
              <a:spcAft>
                <a:spcPts val="1200"/>
              </a:spcAft>
              <a:buNone/>
            </a:pPr>
            <a:r>
              <a:rPr lang="en">
                <a:solidFill>
                  <a:srgbClr val="ECECF1"/>
                </a:solidFill>
              </a:rPr>
              <a:t>'Dude, This is Joe, check out this spec on this standing lamp.'</a:t>
            </a:r>
            <a:endParaRPr>
              <a:solidFill>
                <a:srgbClr val="ECECF1"/>
              </a:solidFill>
            </a:endParaRPr>
          </a:p>
        </p:txBody>
      </p:sp>
      <p:sp>
        <p:nvSpPr>
          <p:cNvPr id="616" name="Google Shape;616;p74"/>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"Hey, I'm Joe! Look at this cool stuff about this standing lamp!"</a:t>
            </a:r>
            <a:endParaRPr>
              <a:solidFill>
                <a:srgbClr val="ECECF1"/>
              </a:solidFill>
            </a:endParaRPr>
          </a:p>
        </p:txBody>
      </p:sp>
      <p:pic>
        <p:nvPicPr>
          <p:cNvPr id="617" name="Google Shape;617;p74"/>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618" name="Google Shape;618;p74"/>
          <p:cNvGrpSpPr/>
          <p:nvPr/>
        </p:nvGrpSpPr>
        <p:grpSpPr>
          <a:xfrm>
            <a:off x="311625" y="2707375"/>
            <a:ext cx="361800" cy="361800"/>
            <a:chOff x="311625" y="2966200"/>
            <a:chExt cx="361800" cy="361800"/>
          </a:xfrm>
        </p:grpSpPr>
        <p:sp>
          <p:nvSpPr>
            <p:cNvPr id="619" name="Google Shape;619;p74"/>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 name="Google Shape;620;p74"/>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맞춤</a:t>
            </a:r>
            <a:r>
              <a:rPr lang="en"/>
              <a:t>법, 문법 교정</a:t>
            </a:r>
            <a:endParaRPr/>
          </a:p>
        </p:txBody>
      </p:sp>
      <p:sp>
        <p:nvSpPr>
          <p:cNvPr id="626" name="Google Shape;626;p75"/>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문장에서 문법이나 맞춤법이 틀린 곳을 찾고 고쳐주세요:</a:t>
            </a:r>
            <a:endParaRPr>
              <a:solidFill>
                <a:srgbClr val="ECECF1"/>
              </a:solidFill>
            </a:endParaRPr>
          </a:p>
          <a:p>
            <a:pPr indent="0" lvl="0" marL="0" rtl="0" algn="l">
              <a:spcBef>
                <a:spcPts val="1200"/>
              </a:spcBef>
              <a:spcAft>
                <a:spcPts val="1200"/>
              </a:spcAft>
              <a:buNone/>
            </a:pPr>
            <a:r>
              <a:rPr lang="en">
                <a:solidFill>
                  <a:srgbClr val="ECECF1"/>
                </a:solidFill>
              </a:rPr>
              <a:t>그 아이는 학교를 손가락으로 가르키며, 자신이 다니는 학교라고 말했다.</a:t>
            </a:r>
            <a:endParaRPr>
              <a:solidFill>
                <a:srgbClr val="ECECF1"/>
              </a:solidFill>
            </a:endParaRPr>
          </a:p>
        </p:txBody>
      </p:sp>
      <p:sp>
        <p:nvSpPr>
          <p:cNvPr id="627" name="Google Shape;627;p75"/>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그 아이는 학교를 손가락으로 </a:t>
            </a:r>
            <a:r>
              <a:rPr lang="en">
                <a:solidFill>
                  <a:srgbClr val="ECECF1"/>
                </a:solidFill>
                <a:highlight>
                  <a:schemeClr val="lt1"/>
                </a:highlight>
              </a:rPr>
              <a:t>가리키며</a:t>
            </a:r>
            <a:r>
              <a:rPr lang="en">
                <a:solidFill>
                  <a:srgbClr val="ECECF1"/>
                </a:solidFill>
              </a:rPr>
              <a:t>, 자신이 다니는 학교라고 말했다.</a:t>
            </a:r>
            <a:endParaRPr>
              <a:solidFill>
                <a:srgbClr val="ECECF1"/>
              </a:solidFill>
            </a:endParaRPr>
          </a:p>
        </p:txBody>
      </p:sp>
      <p:pic>
        <p:nvPicPr>
          <p:cNvPr id="628" name="Google Shape;628;p75"/>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629" name="Google Shape;629;p75"/>
          <p:cNvGrpSpPr/>
          <p:nvPr/>
        </p:nvGrpSpPr>
        <p:grpSpPr>
          <a:xfrm>
            <a:off x="311625" y="2707375"/>
            <a:ext cx="361800" cy="361800"/>
            <a:chOff x="311625" y="2966200"/>
            <a:chExt cx="361800" cy="361800"/>
          </a:xfrm>
        </p:grpSpPr>
        <p:sp>
          <p:nvSpPr>
            <p:cNvPr id="630" name="Google Shape;630;p75"/>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75"/>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맞춤법, 문법 교정</a:t>
            </a:r>
            <a:endParaRPr/>
          </a:p>
        </p:txBody>
      </p:sp>
      <p:sp>
        <p:nvSpPr>
          <p:cNvPr id="637" name="Google Shape;637;p76"/>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문장에서 문법이나 맞춤법이 틀린 곳을 찾고 고쳐주세요:</a:t>
            </a:r>
            <a:endParaRPr>
              <a:solidFill>
                <a:srgbClr val="ECECF1"/>
              </a:solidFill>
            </a:endParaRPr>
          </a:p>
          <a:p>
            <a:pPr indent="0" lvl="0" marL="0" rtl="0" algn="l">
              <a:spcBef>
                <a:spcPts val="1200"/>
              </a:spcBef>
              <a:spcAft>
                <a:spcPts val="1200"/>
              </a:spcAft>
              <a:buNone/>
            </a:pPr>
            <a:r>
              <a:rPr lang="en">
                <a:solidFill>
                  <a:srgbClr val="ECECF1"/>
                </a:solidFill>
              </a:rPr>
              <a:t>"외않되"</a:t>
            </a:r>
            <a:endParaRPr>
              <a:solidFill>
                <a:srgbClr val="ECECF1"/>
              </a:solidFill>
            </a:endParaRPr>
          </a:p>
        </p:txBody>
      </p:sp>
      <p:sp>
        <p:nvSpPr>
          <p:cNvPr id="638" name="Google Shape;638;p76"/>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올바르지 않은 문법이나 맞춤법 오류가 없는 문장입니다.</a:t>
            </a:r>
            <a:endParaRPr>
              <a:solidFill>
                <a:srgbClr val="ECECF1"/>
              </a:solidFill>
            </a:endParaRPr>
          </a:p>
        </p:txBody>
      </p:sp>
      <p:pic>
        <p:nvPicPr>
          <p:cNvPr id="639" name="Google Shape;639;p76"/>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640" name="Google Shape;640;p76"/>
          <p:cNvGrpSpPr/>
          <p:nvPr/>
        </p:nvGrpSpPr>
        <p:grpSpPr>
          <a:xfrm>
            <a:off x="311625" y="2707375"/>
            <a:ext cx="361800" cy="361800"/>
            <a:chOff x="311625" y="2966200"/>
            <a:chExt cx="361800" cy="361800"/>
          </a:xfrm>
        </p:grpSpPr>
        <p:sp>
          <p:nvSpPr>
            <p:cNvPr id="641" name="Google Shape;641;p76"/>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76"/>
            <p:cNvPicPr preferRelativeResize="0"/>
            <p:nvPr/>
          </p:nvPicPr>
          <p:blipFill>
            <a:blip r:embed="rId4">
              <a:alphaModFix/>
            </a:blip>
            <a:stretch>
              <a:fillRect/>
            </a:stretch>
          </p:blipFill>
          <p:spPr>
            <a:xfrm>
              <a:off x="311700" y="2966275"/>
              <a:ext cx="361650" cy="361650"/>
            </a:xfrm>
            <a:prstGeom prst="rect">
              <a:avLst/>
            </a:prstGeom>
            <a:noFill/>
            <a:ln>
              <a:noFill/>
            </a:ln>
          </p:spPr>
        </p:pic>
      </p:grpSp>
      <p:sp>
        <p:nvSpPr>
          <p:cNvPr id="643" name="Google Shape;643;p76"/>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올바른 문장으로 수정하면 "왜 안 돼?"가 됩니다.</a:t>
            </a:r>
            <a:endParaRPr>
              <a:solidFill>
                <a:srgbClr val="ECECF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6</a:t>
            </a:r>
            <a:r>
              <a:rPr lang="en"/>
              <a:t>. Expanding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8"/>
          <p:cNvSpPr txBox="1"/>
          <p:nvPr>
            <p:ph idx="1" type="body"/>
          </p:nvPr>
        </p:nvSpPr>
        <p:spPr>
          <a:xfrm>
            <a:off x="215775" y="152400"/>
            <a:ext cx="8811300" cy="4838700"/>
          </a:xfrm>
          <a:prstGeom prst="rect">
            <a:avLst/>
          </a:prstGeom>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None/>
            </a:pPr>
            <a:r>
              <a:rPr b="1" lang="en" sz="2000">
                <a:solidFill>
                  <a:schemeClr val="dk1"/>
                </a:solidFill>
              </a:rPr>
              <a:t>고객 리뷰 (감정: 부정)</a:t>
            </a:r>
            <a:endParaRPr b="1" sz="2000">
              <a:solidFill>
                <a:schemeClr val="dk1"/>
              </a:solidFill>
            </a:endParaRPr>
          </a:p>
          <a:p>
            <a:pPr indent="0" lvl="0" marL="0" rtl="0" algn="l">
              <a:lnSpc>
                <a:spcPct val="115000"/>
              </a:lnSpc>
              <a:spcBef>
                <a:spcPts val="500"/>
              </a:spcBef>
              <a:spcAft>
                <a:spcPts val="0"/>
              </a:spcAft>
              <a:buNone/>
            </a:pPr>
            <a:r>
              <a:rPr lang="en" sz="2000"/>
              <a:t>11월 한 달 동안은 17개 구성품이 약 절반 정도 할인된 49달러에 시즌 세일을 하고 있었는데, 12월 둘째 주에 어떤 이유에서인지 같은 구성품의 가격이 모두 70달러에서 89달러 사이로 올라갔습니다. 그리고 11개짜리 구성품도 이전 판매 가격인 29달러에서 10달러 정도 가격이 올랐습니다.</a:t>
            </a:r>
            <a:endParaRPr sz="2000"/>
          </a:p>
          <a:p>
            <a:pPr indent="0" lvl="0" marL="0" rtl="0" algn="l">
              <a:lnSpc>
                <a:spcPct val="115000"/>
              </a:lnSpc>
              <a:spcBef>
                <a:spcPts val="500"/>
              </a:spcBef>
              <a:spcAft>
                <a:spcPts val="0"/>
              </a:spcAft>
              <a:buNone/>
            </a:pPr>
            <a:r>
              <a:rPr lang="en" sz="2000"/>
              <a:t>그래도 괜찮아 보이지만 본체를 보면 칼날이 제자리에 고정되는 부분이 몇 년 전의 이전 버전만큼 좋아 보이지는 않아, 저는 아주 조심스럽게 사용할 계획입니다.</a:t>
            </a:r>
            <a:endParaRPr sz="2000"/>
          </a:p>
          <a:p>
            <a:pPr indent="0" lvl="0" marL="0" rtl="0" algn="l">
              <a:lnSpc>
                <a:spcPct val="115000"/>
              </a:lnSpc>
              <a:spcBef>
                <a:spcPts val="500"/>
              </a:spcBef>
              <a:spcAft>
                <a:spcPts val="0"/>
              </a:spcAft>
              <a:buNone/>
            </a:pPr>
            <a:r>
              <a:rPr lang="en" sz="2000"/>
              <a:t>(예를 들어 콩, 얼음, 쌀 등 아주 단단한 재료를 먼저 분쇄한 다음 믹서기에서 분쇄합니다. 먼저 믹서기에서 원하는 크기로 분쇄한 다음 휘핑 블레이드로 전환하여 더 고운 가루로 만들고, 스무디를 만들 때는 먼저 십자 칼날을 사용한 다음 더 곱거나 덜 으깬 가루가 필요하면 납작한 칼날을 사용합니다).</a:t>
            </a:r>
            <a:endParaRPr sz="2000"/>
          </a:p>
          <a:p>
            <a:pPr indent="0" lvl="0" marL="0" rtl="0" algn="l">
              <a:lnSpc>
                <a:spcPct val="115000"/>
              </a:lnSpc>
              <a:spcBef>
                <a:spcPts val="500"/>
              </a:spcBef>
              <a:spcAft>
                <a:spcPts val="0"/>
              </a:spcAft>
              <a:buNone/>
            </a:pPr>
            <a:r>
              <a:rPr lang="en" sz="2000"/>
              <a:t>스무디를 만들 때 특별한 팁: 과일과 채소를 잘게 썰어 얼려두면 (시금치를 사용할 경우 시금치를 살짝 데친 후 사용할 때까지 얼려두고 샤베트 등을 만들 경우 중소형 푸드 프로세서를 사용하세요) 스무디를 만들 때 얼음을 너무 많이 넣지 않을 수 있습니다. 약 1년이 지나자 모터에서 이상한 소리가 났어요. 고객 서비스에 전화했지만 이미 보증 기간이 만료되어서 다른 제품을 구입해야 했습니다.</a:t>
            </a:r>
            <a:endParaRPr sz="2000"/>
          </a:p>
          <a:p>
            <a:pPr indent="0" lvl="0" marL="0" rtl="0" algn="l">
              <a:lnSpc>
                <a:spcPct val="115000"/>
              </a:lnSpc>
              <a:spcBef>
                <a:spcPts val="500"/>
              </a:spcBef>
              <a:spcAft>
                <a:spcPts val="500"/>
              </a:spcAft>
              <a:buNone/>
            </a:pPr>
            <a:r>
              <a:rPr lang="en" sz="2000"/>
              <a:t>참고: 이런 유형의 제품에서는 전반적인 품질이 떨어지기 때문에 브랜드 인지도와 소비자 충성도에 의존해 판매를 유지하고 있습니다. 약 이틀 만에 받았습니다.</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고객</a:t>
            </a:r>
            <a:r>
              <a:rPr lang="en"/>
              <a:t>의 리뷰에 대한 자동 응답 이메일 작성</a:t>
            </a:r>
            <a:endParaRPr/>
          </a:p>
        </p:txBody>
      </p:sp>
      <p:sp>
        <p:nvSpPr>
          <p:cNvPr id="659" name="Google Shape;659;p79"/>
          <p:cNvSpPr txBox="1"/>
          <p:nvPr>
            <p:ph idx="1" type="body"/>
          </p:nvPr>
        </p:nvSpPr>
        <p:spPr>
          <a:xfrm>
            <a:off x="921700" y="1152475"/>
            <a:ext cx="7910700" cy="3587400"/>
          </a:xfrm>
          <a:prstGeom prst="rect">
            <a:avLst/>
          </a:prstGeom>
          <a:solidFill>
            <a:srgbClr val="343541"/>
          </a:solid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ECECF1"/>
                </a:solidFill>
              </a:rPr>
              <a:t>당신은 고객 서비스 AI 어시스턴트입니다.</a:t>
            </a:r>
            <a:br>
              <a:rPr lang="en">
                <a:solidFill>
                  <a:srgbClr val="ECECF1"/>
                </a:solidFill>
              </a:rPr>
            </a:br>
            <a:r>
              <a:rPr lang="en">
                <a:solidFill>
                  <a:srgbClr val="ECECF1"/>
                </a:solidFill>
              </a:rPr>
              <a:t>당신의 임무는 소중한 고객에게 이메일 답장을 보내는 것입니다.</a:t>
            </a:r>
            <a:endParaRPr>
              <a:solidFill>
                <a:srgbClr val="ECECF1"/>
              </a:solidFill>
            </a:endParaRPr>
          </a:p>
          <a:p>
            <a:pPr indent="0" lvl="0" marL="0" rtl="0" algn="l">
              <a:spcBef>
                <a:spcPts val="1200"/>
              </a:spcBef>
              <a:spcAft>
                <a:spcPts val="0"/>
              </a:spcAft>
              <a:buNone/>
            </a:pPr>
            <a:r>
              <a:rPr lang="en">
                <a:solidFill>
                  <a:srgbClr val="ECECF1"/>
                </a:solidFill>
              </a:rPr>
              <a:t>```로 구분된 고객 리뷰를 보고 적절한 답장을 생성합니다.</a:t>
            </a:r>
            <a:br>
              <a:rPr lang="en">
                <a:solidFill>
                  <a:srgbClr val="ECECF1"/>
                </a:solidFill>
              </a:rPr>
            </a:br>
            <a:r>
              <a:rPr lang="en">
                <a:solidFill>
                  <a:srgbClr val="ECECF1"/>
                </a:solidFill>
              </a:rPr>
              <a:t>감정이 긍정적이거나 중립적인 경우 고객의 리뷰에 감사를 표시합니다.</a:t>
            </a:r>
            <a:br>
              <a:rPr lang="en">
                <a:solidFill>
                  <a:srgbClr val="ECECF1"/>
                </a:solidFill>
              </a:rPr>
            </a:br>
            <a:r>
              <a:rPr lang="en">
                <a:solidFill>
                  <a:srgbClr val="ECECF1"/>
                </a:solidFill>
              </a:rPr>
              <a:t>부정적인 감정인 경우에는 사과하고 고객 서비스에 문의할 수 있도록 제안합니다. </a:t>
            </a:r>
            <a:endParaRPr>
              <a:solidFill>
                <a:srgbClr val="ECECF1"/>
              </a:solidFill>
            </a:endParaRPr>
          </a:p>
          <a:p>
            <a:pPr indent="0" lvl="0" marL="0" rtl="0" algn="l">
              <a:spcBef>
                <a:spcPts val="1200"/>
              </a:spcBef>
              <a:spcAft>
                <a:spcPts val="0"/>
              </a:spcAft>
              <a:buNone/>
            </a:pPr>
            <a:r>
              <a:rPr lang="en">
                <a:solidFill>
                  <a:srgbClr val="ECECF1"/>
                </a:solidFill>
              </a:rPr>
              <a:t>리뷰의 구체적인 세부 정보를 사용하세요.</a:t>
            </a:r>
            <a:br>
              <a:rPr lang="en">
                <a:solidFill>
                  <a:srgbClr val="ECECF1"/>
                </a:solidFill>
              </a:rPr>
            </a:br>
            <a:r>
              <a:rPr lang="en">
                <a:solidFill>
                  <a:srgbClr val="ECECF1"/>
                </a:solidFill>
              </a:rPr>
              <a:t>간결하고 전문적인 어조로 작성하세요.</a:t>
            </a:r>
            <a:br>
              <a:rPr lang="en">
                <a:solidFill>
                  <a:srgbClr val="ECECF1"/>
                </a:solidFill>
              </a:rPr>
            </a:br>
            <a:r>
              <a:rPr lang="en">
                <a:solidFill>
                  <a:srgbClr val="ECECF1"/>
                </a:solidFill>
              </a:rPr>
              <a:t>이메일에 'AI 고객 상담원'으로 서명합니다.</a:t>
            </a:r>
            <a:endParaRPr>
              <a:solidFill>
                <a:srgbClr val="ECECF1"/>
              </a:solidFill>
            </a:endParaRPr>
          </a:p>
          <a:p>
            <a:pPr indent="0" lvl="0" marL="0" rtl="0" algn="l">
              <a:spcBef>
                <a:spcPts val="1200"/>
              </a:spcBef>
              <a:spcAft>
                <a:spcPts val="1200"/>
              </a:spcAft>
              <a:buNone/>
            </a:pPr>
            <a:r>
              <a:rPr lang="en">
                <a:solidFill>
                  <a:srgbClr val="ECECF1"/>
                </a:solidFill>
              </a:rPr>
              <a:t>고객 리뷰: ```{리뷰}```</a:t>
            </a:r>
            <a:br>
              <a:rPr lang="en">
                <a:solidFill>
                  <a:srgbClr val="ECECF1"/>
                </a:solidFill>
              </a:rPr>
            </a:br>
            <a:r>
              <a:rPr lang="en">
                <a:solidFill>
                  <a:srgbClr val="ECECF1"/>
                </a:solidFill>
              </a:rPr>
              <a:t>리뷰 감정: ```부정```</a:t>
            </a:r>
            <a:endParaRPr>
              <a:solidFill>
                <a:srgbClr val="ECECF1"/>
              </a:solidFill>
            </a:endParaRPr>
          </a:p>
        </p:txBody>
      </p:sp>
      <p:pic>
        <p:nvPicPr>
          <p:cNvPr id="660" name="Google Shape;660;p79"/>
          <p:cNvPicPr preferRelativeResize="0"/>
          <p:nvPr/>
        </p:nvPicPr>
        <p:blipFill>
          <a:blip r:embed="rId3">
            <a:alphaModFix/>
          </a:blip>
          <a:stretch>
            <a:fillRect/>
          </a:stretch>
        </p:blipFill>
        <p:spPr>
          <a:xfrm>
            <a:off x="311700" y="1152475"/>
            <a:ext cx="361650" cy="361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고객의 리뷰에 대한 자동 응답 이메일 작성</a:t>
            </a:r>
            <a:endParaRPr/>
          </a:p>
        </p:txBody>
      </p:sp>
      <p:sp>
        <p:nvSpPr>
          <p:cNvPr id="666" name="Google Shape;666;p80"/>
          <p:cNvSpPr txBox="1"/>
          <p:nvPr>
            <p:ph idx="1" type="body"/>
          </p:nvPr>
        </p:nvSpPr>
        <p:spPr>
          <a:xfrm>
            <a:off x="921700" y="1183225"/>
            <a:ext cx="7910700" cy="3716700"/>
          </a:xfrm>
          <a:prstGeom prst="rect">
            <a:avLst/>
          </a:prstGeom>
          <a:solidFill>
            <a:srgbClr val="444654"/>
          </a:solid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solidFill>
                  <a:srgbClr val="ECECF1"/>
                </a:solidFill>
              </a:rPr>
              <a:t>소중한 고객님께,</a:t>
            </a:r>
            <a:endParaRPr>
              <a:solidFill>
                <a:srgbClr val="ECECF1"/>
              </a:solidFill>
            </a:endParaRPr>
          </a:p>
          <a:p>
            <a:pPr indent="0" lvl="0" marL="0" rtl="0" algn="l">
              <a:spcBef>
                <a:spcPts val="1200"/>
              </a:spcBef>
              <a:spcAft>
                <a:spcPts val="0"/>
              </a:spcAft>
              <a:buNone/>
            </a:pPr>
            <a:r>
              <a:rPr lang="en">
                <a:solidFill>
                  <a:srgbClr val="ECECF1"/>
                </a:solidFill>
              </a:rPr>
              <a:t>시간을 내어 제품에 대한 리뷰를 남겨주셔서 감사합니다. </a:t>
            </a:r>
            <a:r>
              <a:rPr lang="en">
                <a:solidFill>
                  <a:srgbClr val="ECECF1"/>
                </a:solidFill>
                <a:highlight>
                  <a:schemeClr val="lt1"/>
                </a:highlight>
              </a:rPr>
              <a:t>가격 인상과 제품의 품질이 기대에 미치지 못했다는 점</a:t>
            </a:r>
            <a:r>
              <a:rPr lang="en">
                <a:solidFill>
                  <a:srgbClr val="ECECF1"/>
                </a:solidFill>
              </a:rPr>
              <a:t>에 대해 유감스럽게 생각합니다. 불편을 끼쳐 드려 죄송합니다.</a:t>
            </a:r>
            <a:endParaRPr>
              <a:solidFill>
                <a:srgbClr val="ECECF1"/>
              </a:solidFill>
            </a:endParaRPr>
          </a:p>
          <a:p>
            <a:pPr indent="0" lvl="0" marL="0" rtl="0" algn="l">
              <a:spcBef>
                <a:spcPts val="1200"/>
              </a:spcBef>
              <a:spcAft>
                <a:spcPts val="0"/>
              </a:spcAft>
              <a:buNone/>
            </a:pPr>
            <a:r>
              <a:rPr lang="en">
                <a:solidFill>
                  <a:srgbClr val="ECECF1"/>
                </a:solidFill>
              </a:rPr>
              <a:t>저희는 모든 의견을 자세하게 검토하고 있으며, 고객님의 의견을 저희 팀에 전달하도록 하겠습니다. 추가적으로 궁금한 점이 있으시면 언제든지 고객 서비스 팀에 문의하여 도움을 받으시기 바랍니다.</a:t>
            </a:r>
            <a:endParaRPr>
              <a:solidFill>
                <a:srgbClr val="ECECF1"/>
              </a:solidFill>
            </a:endParaRPr>
          </a:p>
          <a:p>
            <a:pPr indent="0" lvl="0" marL="0" rtl="0" algn="l">
              <a:spcBef>
                <a:spcPts val="1200"/>
              </a:spcBef>
              <a:spcAft>
                <a:spcPts val="0"/>
              </a:spcAft>
              <a:buNone/>
            </a:pPr>
            <a:r>
              <a:rPr lang="en">
                <a:solidFill>
                  <a:srgbClr val="ECECF1"/>
                </a:solidFill>
              </a:rPr>
              <a:t>리뷰를 작성해 주시고 저희 제품을 선택해 주셔서 다시 한 번 감사드립니다. 앞으로 더 나은 서비스를 제공할 수 있는 기회가 있기를 바랍니다.</a:t>
            </a:r>
            <a:endParaRPr>
              <a:solidFill>
                <a:srgbClr val="ECECF1"/>
              </a:solidFill>
            </a:endParaRPr>
          </a:p>
          <a:p>
            <a:pPr indent="0" lvl="0" marL="0" rtl="0" algn="l">
              <a:spcBef>
                <a:spcPts val="1200"/>
              </a:spcBef>
              <a:spcAft>
                <a:spcPts val="0"/>
              </a:spcAft>
              <a:buNone/>
            </a:pPr>
            <a:r>
              <a:rPr lang="en">
                <a:solidFill>
                  <a:srgbClr val="ECECF1"/>
                </a:solidFill>
              </a:rPr>
              <a:t>감사합니다.</a:t>
            </a:r>
            <a:endParaRPr>
              <a:solidFill>
                <a:srgbClr val="ECECF1"/>
              </a:solidFill>
            </a:endParaRPr>
          </a:p>
          <a:p>
            <a:pPr indent="0" lvl="0" marL="0" rtl="0" algn="l">
              <a:spcBef>
                <a:spcPts val="1200"/>
              </a:spcBef>
              <a:spcAft>
                <a:spcPts val="1200"/>
              </a:spcAft>
              <a:buNone/>
            </a:pPr>
            <a:r>
              <a:rPr lang="en">
                <a:solidFill>
                  <a:srgbClr val="ECECF1"/>
                </a:solidFill>
              </a:rPr>
              <a:t>AI 고객 상담원</a:t>
            </a:r>
            <a:endParaRPr>
              <a:solidFill>
                <a:srgbClr val="ECECF1"/>
              </a:solidFill>
            </a:endParaRPr>
          </a:p>
        </p:txBody>
      </p:sp>
      <p:grpSp>
        <p:nvGrpSpPr>
          <p:cNvPr id="667" name="Google Shape;667;p80"/>
          <p:cNvGrpSpPr/>
          <p:nvPr/>
        </p:nvGrpSpPr>
        <p:grpSpPr>
          <a:xfrm>
            <a:off x="311625" y="1183225"/>
            <a:ext cx="361800" cy="361800"/>
            <a:chOff x="311625" y="2966200"/>
            <a:chExt cx="361800" cy="361800"/>
          </a:xfrm>
        </p:grpSpPr>
        <p:sp>
          <p:nvSpPr>
            <p:cNvPr id="668" name="Google Shape;668;p80"/>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9" name="Google Shape;669;p80"/>
            <p:cNvPicPr preferRelativeResize="0"/>
            <p:nvPr/>
          </p:nvPicPr>
          <p:blipFill>
            <a:blip r:embed="rId3">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아이디</a:t>
            </a:r>
            <a:r>
              <a:rPr lang="en"/>
              <a:t>어 확장</a:t>
            </a:r>
            <a:endParaRPr/>
          </a:p>
        </p:txBody>
      </p:sp>
      <p:sp>
        <p:nvSpPr>
          <p:cNvPr id="675" name="Google Shape;675;p81"/>
          <p:cNvSpPr txBox="1"/>
          <p:nvPr>
            <p:ph idx="1" type="body"/>
          </p:nvPr>
        </p:nvSpPr>
        <p:spPr>
          <a:xfrm>
            <a:off x="921700" y="1152475"/>
            <a:ext cx="7910700" cy="35874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"비대면 교육집중도 분석 시스템"의 제안서를 작성하는 중이야. 이 시스템의 기능은 다음과 같다.</a:t>
            </a:r>
            <a:endParaRPr>
              <a:solidFill>
                <a:srgbClr val="ECECF1"/>
              </a:solidFill>
            </a:endParaRPr>
          </a:p>
          <a:p>
            <a:pPr indent="0" lvl="0" marL="0" rtl="0" algn="l">
              <a:spcBef>
                <a:spcPts val="1200"/>
              </a:spcBef>
              <a:spcAft>
                <a:spcPts val="0"/>
              </a:spcAft>
              <a:buNone/>
            </a:pPr>
            <a:r>
              <a:rPr lang="en">
                <a:solidFill>
                  <a:srgbClr val="ECECF1"/>
                </a:solidFill>
              </a:rPr>
              <a:t>- 컴퓨터의 전면 카메라를 통해 얼굴 및 홍채 랜드마크(Facial landmarks, iris landmarks) 실시간 탐지를 통해 집중도 분석</a:t>
            </a:r>
            <a:endParaRPr>
              <a:solidFill>
                <a:srgbClr val="ECECF1"/>
              </a:solidFill>
            </a:endParaRPr>
          </a:p>
          <a:p>
            <a:pPr indent="0" lvl="0" marL="0" rtl="0" algn="l">
              <a:spcBef>
                <a:spcPts val="1200"/>
              </a:spcBef>
              <a:spcAft>
                <a:spcPts val="0"/>
              </a:spcAft>
              <a:buNone/>
            </a:pPr>
            <a:r>
              <a:rPr lang="en">
                <a:solidFill>
                  <a:srgbClr val="ECECF1"/>
                </a:solidFill>
              </a:rPr>
              <a:t>- 학습자 감정 분석</a:t>
            </a:r>
            <a:endParaRPr>
              <a:solidFill>
                <a:srgbClr val="ECECF1"/>
              </a:solidFill>
            </a:endParaRPr>
          </a:p>
          <a:p>
            <a:pPr indent="0" lvl="0" marL="0" rtl="0" algn="l">
              <a:spcBef>
                <a:spcPts val="1200"/>
              </a:spcBef>
              <a:spcAft>
                <a:spcPts val="0"/>
              </a:spcAft>
              <a:buNone/>
            </a:pPr>
            <a:r>
              <a:rPr lang="en">
                <a:solidFill>
                  <a:srgbClr val="ECECF1"/>
                </a:solidFill>
              </a:rPr>
              <a:t>- 자세 예측(Pose estimation)을 통한 견갑골의 좌표를 기준으로 선을 그려 각도를 계산하여 좋은 자세와 나쁜 자세의 결과를 도출</a:t>
            </a:r>
            <a:endParaRPr>
              <a:solidFill>
                <a:srgbClr val="ECECF1"/>
              </a:solidFill>
            </a:endParaRPr>
          </a:p>
          <a:p>
            <a:pPr indent="0" lvl="0" marL="0" rtl="0" algn="l">
              <a:spcBef>
                <a:spcPts val="1200"/>
              </a:spcBef>
              <a:spcAft>
                <a:spcPts val="1200"/>
              </a:spcAft>
              <a:buNone/>
            </a:pPr>
            <a:r>
              <a:rPr lang="en">
                <a:solidFill>
                  <a:srgbClr val="ECECF1"/>
                </a:solidFill>
              </a:rPr>
              <a:t>위의 인공지능와 데이터를 기준으로 교육 집중도 분석 시스템의 제안서를 작성해줘</a:t>
            </a:r>
            <a:endParaRPr>
              <a:solidFill>
                <a:srgbClr val="ECECF1"/>
              </a:solidFill>
            </a:endParaRPr>
          </a:p>
        </p:txBody>
      </p:sp>
      <p:pic>
        <p:nvPicPr>
          <p:cNvPr id="676" name="Google Shape;676;p81"/>
          <p:cNvPicPr preferRelativeResize="0"/>
          <p:nvPr/>
        </p:nvPicPr>
        <p:blipFill>
          <a:blip r:embed="rId3">
            <a:alphaModFix/>
          </a:blip>
          <a:stretch>
            <a:fillRect/>
          </a:stretch>
        </p:blipFill>
        <p:spPr>
          <a:xfrm>
            <a:off x="311700" y="1152475"/>
            <a:ext cx="361650" cy="3616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2"/>
          <p:cNvSpPr txBox="1"/>
          <p:nvPr>
            <p:ph idx="1" type="body"/>
          </p:nvPr>
        </p:nvSpPr>
        <p:spPr>
          <a:xfrm>
            <a:off x="921700" y="1183225"/>
            <a:ext cx="7910700" cy="3904500"/>
          </a:xfrm>
          <a:prstGeom prst="rect">
            <a:avLst/>
          </a:prstGeom>
          <a:solidFill>
            <a:srgbClr val="44465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CECF1"/>
                </a:solidFill>
              </a:rPr>
              <a:t>제안서 제목: 비대면 교육집중도 분석 시스템</a:t>
            </a:r>
            <a:endParaRPr sz="1200">
              <a:solidFill>
                <a:srgbClr val="ECECF1"/>
              </a:solidFill>
            </a:endParaRPr>
          </a:p>
          <a:p>
            <a:pPr indent="0" lvl="0" marL="0" rtl="0" algn="l">
              <a:spcBef>
                <a:spcPts val="1200"/>
              </a:spcBef>
              <a:spcAft>
                <a:spcPts val="0"/>
              </a:spcAft>
              <a:buNone/>
            </a:pPr>
            <a:r>
              <a:rPr lang="en" sz="1200">
                <a:solidFill>
                  <a:srgbClr val="ECECF1"/>
                </a:solidFill>
              </a:rPr>
              <a:t>1. </a:t>
            </a:r>
            <a:r>
              <a:rPr lang="en" sz="1200">
                <a:solidFill>
                  <a:srgbClr val="ECECF1"/>
                </a:solidFill>
              </a:rPr>
              <a:t>개요</a:t>
            </a:r>
            <a:br>
              <a:rPr lang="en" sz="1200">
                <a:solidFill>
                  <a:srgbClr val="ECECF1"/>
                </a:solidFill>
              </a:rPr>
            </a:br>
            <a:r>
              <a:rPr lang="en" sz="1200">
                <a:solidFill>
                  <a:srgbClr val="ECECF1"/>
                </a:solidFill>
              </a:rPr>
              <a:t>본 제안서는 인공지능 기반의 "비대면 교육집중도 분석 시스템"을 제안하고 있습니다. 이 시스템은 컴퓨터의 전면 카메라를 활용하여 학습자의 집중도, 감정 상태, 그리고 자세를 실시간으로 분석하며, 이를 통해 최적의 학습 환경을 제공하고 학습 효과를 극대화하는 데 목표를 두고 있습니다.</a:t>
            </a:r>
            <a:endParaRPr sz="1200">
              <a:solidFill>
                <a:srgbClr val="ECECF1"/>
              </a:solidFill>
            </a:endParaRPr>
          </a:p>
          <a:p>
            <a:pPr indent="0" lvl="0" marL="0" rtl="0" algn="l">
              <a:spcBef>
                <a:spcPts val="1200"/>
              </a:spcBef>
              <a:spcAft>
                <a:spcPts val="0"/>
              </a:spcAft>
              <a:buNone/>
            </a:pPr>
            <a:r>
              <a:rPr lang="en" sz="1200">
                <a:solidFill>
                  <a:srgbClr val="ECECF1"/>
                </a:solidFill>
              </a:rPr>
              <a:t>시스템 기능</a:t>
            </a:r>
            <a:br>
              <a:rPr lang="en" sz="1200">
                <a:solidFill>
                  <a:srgbClr val="ECECF1"/>
                </a:solidFill>
              </a:rPr>
            </a:br>
            <a:r>
              <a:rPr lang="en" sz="1200">
                <a:solidFill>
                  <a:srgbClr val="ECECF1"/>
                </a:solidFill>
              </a:rPr>
              <a:t>2.1 집중도 분석</a:t>
            </a:r>
            <a:br>
              <a:rPr lang="en" sz="1200">
                <a:solidFill>
                  <a:srgbClr val="ECECF1"/>
                </a:solidFill>
              </a:rPr>
            </a:br>
            <a:r>
              <a:rPr lang="en" sz="1200">
                <a:solidFill>
                  <a:srgbClr val="ECECF1"/>
                </a:solidFill>
              </a:rPr>
              <a:t>시스템은 학습자의 얼굴과 홍채의 랜드마크를 실시간으로 탐지하여 집중도를 분석합니다. 이를 통해 학습자의 흥미나 주의력이 떨어지는 부분을 파악하고, 이에 따라 적절한 학습 지원을 제공할 수 있습니다.</a:t>
            </a:r>
            <a:endParaRPr sz="1200">
              <a:solidFill>
                <a:srgbClr val="ECECF1"/>
              </a:solidFill>
            </a:endParaRPr>
          </a:p>
          <a:p>
            <a:pPr indent="0" lvl="0" marL="0" rtl="0" algn="l">
              <a:spcBef>
                <a:spcPts val="1200"/>
              </a:spcBef>
              <a:spcAft>
                <a:spcPts val="0"/>
              </a:spcAft>
              <a:buNone/>
            </a:pPr>
            <a:r>
              <a:rPr lang="en" sz="1200">
                <a:solidFill>
                  <a:srgbClr val="ECECF1"/>
                </a:solidFill>
              </a:rPr>
              <a:t>2.2 감정 분석</a:t>
            </a:r>
            <a:br>
              <a:rPr lang="en" sz="1200">
                <a:solidFill>
                  <a:srgbClr val="ECECF1"/>
                </a:solidFill>
              </a:rPr>
            </a:br>
            <a:r>
              <a:rPr lang="en" sz="1200">
                <a:solidFill>
                  <a:srgbClr val="ECECF1"/>
                </a:solidFill>
              </a:rPr>
              <a:t>학습자의 얼교 표정 및 음성 톤을 분석하여 감정 상태를 실시간으로 파악합니다. 이를 통해 학습자의 감정변화를 이해하고, 과제의 난이도나 학습 내용이 학습자에게 부담을 주는지, 아니면 학습자가 즐겁게 학습하고 있는지를 판단할 수 있습니다.</a:t>
            </a:r>
            <a:endParaRPr sz="1200">
              <a:solidFill>
                <a:srgbClr val="ECECF1"/>
              </a:solidFill>
            </a:endParaRPr>
          </a:p>
          <a:p>
            <a:pPr indent="0" lvl="0" marL="0" rtl="0" algn="l">
              <a:spcBef>
                <a:spcPts val="1200"/>
              </a:spcBef>
              <a:spcAft>
                <a:spcPts val="1200"/>
              </a:spcAft>
              <a:buNone/>
            </a:pPr>
            <a:r>
              <a:rPr lang="en" sz="1200">
                <a:solidFill>
                  <a:srgbClr val="ECECF1"/>
                </a:solidFill>
              </a:rPr>
              <a:t>2.3 자세 예측</a:t>
            </a:r>
            <a:br>
              <a:rPr lang="en" sz="1200">
                <a:solidFill>
                  <a:srgbClr val="ECECF1"/>
                </a:solidFill>
              </a:rPr>
            </a:br>
            <a:r>
              <a:rPr lang="en" sz="1200">
                <a:solidFill>
                  <a:srgbClr val="ECECF1"/>
                </a:solidFill>
              </a:rPr>
              <a:t>시스템은 자세 예측 기술을 활용하여 학습자의 견갑골의 좌표를 기준으로 선을 그려 각도를 계산합니다. 이를 통해 학습자의 좋은 자세와 나쁜 자세를 분석하고, 장시간의 학습으로 인한 체력적 소모나 건강 문제를 예방할 수 있습니다… …</a:t>
            </a:r>
            <a:endParaRPr sz="1200">
              <a:solidFill>
                <a:srgbClr val="ECECF1"/>
              </a:solidFill>
            </a:endParaRPr>
          </a:p>
        </p:txBody>
      </p:sp>
      <p:sp>
        <p:nvSpPr>
          <p:cNvPr id="682" name="Google Shape;682;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아이디</a:t>
            </a:r>
            <a:r>
              <a:rPr lang="en"/>
              <a:t>어 확장</a:t>
            </a:r>
            <a:endParaRPr/>
          </a:p>
        </p:txBody>
      </p:sp>
      <p:grpSp>
        <p:nvGrpSpPr>
          <p:cNvPr id="683" name="Google Shape;683;p82"/>
          <p:cNvGrpSpPr/>
          <p:nvPr/>
        </p:nvGrpSpPr>
        <p:grpSpPr>
          <a:xfrm>
            <a:off x="311625" y="1183225"/>
            <a:ext cx="361800" cy="361800"/>
            <a:chOff x="311625" y="2966200"/>
            <a:chExt cx="361800" cy="361800"/>
          </a:xfrm>
        </p:grpSpPr>
        <p:sp>
          <p:nvSpPr>
            <p:cNvPr id="684" name="Google Shape;684;p82"/>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5" name="Google Shape;685;p82"/>
            <p:cNvPicPr preferRelativeResize="0"/>
            <p:nvPr/>
          </p:nvPicPr>
          <p:blipFill>
            <a:blip r:embed="rId3">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We Focus on </a:t>
            </a:r>
            <a:r>
              <a:rPr lang="en"/>
              <a:t>Instruction Tuned LLM?</a:t>
            </a:r>
            <a:endParaRPr/>
          </a:p>
        </p:txBody>
      </p:sp>
      <p:sp>
        <p:nvSpPr>
          <p:cNvPr id="120" name="Google Shape;12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사람에게 도움이 되고(helpful), 정직하고(honest), 해를 끼치지 않는(harmless)</a:t>
            </a:r>
            <a:endParaRPr/>
          </a:p>
          <a:p>
            <a:pPr indent="-342900" lvl="0" marL="457200" rtl="0" algn="l">
              <a:spcBef>
                <a:spcPts val="1000"/>
              </a:spcBef>
              <a:spcAft>
                <a:spcPts val="0"/>
              </a:spcAft>
              <a:buSzPts val="1800"/>
              <a:buChar char="●"/>
            </a:pPr>
            <a:r>
              <a:rPr lang="en"/>
              <a:t>기본 LLM에 비해 유해한 출력과 같은 문제가 되는 텍스트를 출력할 가능성이 적다</a:t>
            </a:r>
            <a:endParaRPr/>
          </a:p>
          <a:p>
            <a:pPr indent="-342900" lvl="0" marL="457200" rtl="0" algn="l">
              <a:spcBef>
                <a:spcPts val="1000"/>
              </a:spcBef>
              <a:spcAft>
                <a:spcPts val="0"/>
              </a:spcAft>
              <a:buSzPts val="1800"/>
              <a:buChar char="●"/>
            </a:pPr>
            <a:r>
              <a:rPr lang="en"/>
              <a:t>OpenAI 및 기타 LLM 제공 기업의 서비스로 사용하기 더 쉽다 (APP/API 형태)</a:t>
            </a:r>
            <a:endParaRPr/>
          </a:p>
          <a:p>
            <a:pPr indent="-342900" lvl="0" marL="457200" rtl="0" algn="l">
              <a:spcBef>
                <a:spcPts val="1000"/>
              </a:spcBef>
              <a:spcAft>
                <a:spcPts val="1000"/>
              </a:spcAft>
              <a:buSzPts val="1800"/>
              <a:buChar char="●"/>
            </a:pPr>
            <a:r>
              <a:rPr lang="en"/>
              <a:t>실제 사용 시나리오의 많은 부분이 주입식 LLM으로 전환되는 추세</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Midjourney Prompt Engineering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84"/>
          <p:cNvPicPr preferRelativeResize="0"/>
          <p:nvPr/>
        </p:nvPicPr>
        <p:blipFill>
          <a:blip r:embed="rId3">
            <a:alphaModFix/>
          </a:blip>
          <a:stretch>
            <a:fillRect/>
          </a:stretch>
        </p:blipFill>
        <p:spPr>
          <a:xfrm>
            <a:off x="2289600" y="152400"/>
            <a:ext cx="4564811" cy="4838700"/>
          </a:xfrm>
          <a:prstGeom prst="rect">
            <a:avLst/>
          </a:prstGeom>
          <a:noFill/>
          <a:ln>
            <a:noFill/>
          </a:ln>
        </p:spPr>
      </p:pic>
      <p:sp>
        <p:nvSpPr>
          <p:cNvPr id="696" name="Google Shape;696;p84"/>
          <p:cNvSpPr txBox="1"/>
          <p:nvPr/>
        </p:nvSpPr>
        <p:spPr>
          <a:xfrm>
            <a:off x="5490100" y="4672125"/>
            <a:ext cx="356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latin typeface="IBM Plex Sans KR"/>
                <a:ea typeface="IBM Plex Sans KR"/>
                <a:cs typeface="IBM Plex Sans KR"/>
                <a:sym typeface="IBM Plex Sans KR"/>
                <a:hlinkClick r:id="rId4"/>
              </a:rPr>
              <a:t>https://github.com/kairess/Maybejourney</a:t>
            </a:r>
            <a:endParaRPr>
              <a:latin typeface="IBM Plex Sans KR"/>
              <a:ea typeface="IBM Plex Sans KR"/>
              <a:cs typeface="IBM Plex Sans KR"/>
              <a:sym typeface="IBM Plex Sans K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Maybejourney</a:t>
            </a:r>
            <a:endParaRPr/>
          </a:p>
        </p:txBody>
      </p:sp>
      <p:sp>
        <p:nvSpPr>
          <p:cNvPr id="702" name="Google Shape;702;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Midjourney UI</a:t>
            </a:r>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Generate Midjourney prompt with ChatGPT</a:t>
            </a:r>
            <a:endParaRPr>
              <a:solidFill>
                <a:schemeClr val="dk1"/>
              </a:solidFill>
            </a:endParaRPr>
          </a:p>
          <a:p>
            <a:pPr indent="-342900" lvl="0" marL="457200" rtl="0" algn="l">
              <a:lnSpc>
                <a:spcPct val="150000"/>
              </a:lnSpc>
              <a:spcBef>
                <a:spcPts val="0"/>
              </a:spcBef>
              <a:spcAft>
                <a:spcPts val="0"/>
              </a:spcAft>
              <a:buSzPts val="1800"/>
              <a:buAutoNum type="arabicPeriod"/>
            </a:pPr>
            <a:r>
              <a:rPr lang="en"/>
              <a:t>Archive masterpieces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6"/>
          <p:cNvSpPr txBox="1"/>
          <p:nvPr>
            <p:ph idx="1" type="body"/>
          </p:nvPr>
        </p:nvSpPr>
        <p:spPr>
          <a:xfrm>
            <a:off x="311700" y="152500"/>
            <a:ext cx="8520600" cy="481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 sz="950"/>
              <a:t>You are a Midjourny Bot. Your purpose is a command line bot that creates high-quality layer-separated prompts in ChatGPT, follow these guidelines:</a:t>
            </a:r>
            <a:endParaRPr sz="950"/>
          </a:p>
          <a:p>
            <a:pPr indent="0" lvl="0" marL="0" rtl="0" algn="l">
              <a:lnSpc>
                <a:spcPct val="100000"/>
              </a:lnSpc>
              <a:spcBef>
                <a:spcPts val="1200"/>
              </a:spcBef>
              <a:spcAft>
                <a:spcPts val="0"/>
              </a:spcAft>
              <a:buSzPts val="275"/>
              <a:buNone/>
            </a:pPr>
            <a:r>
              <a:rPr lang="en" sz="950"/>
              <a:t>1. Break the description into multiple layers, focusing on distinct aspects of the subject.</a:t>
            </a:r>
            <a:br>
              <a:rPr lang="en" sz="950"/>
            </a:br>
            <a:r>
              <a:rPr lang="en" sz="950"/>
              <a:t>2. Assign weights to each layer (::X, where X is a number) based on the importance or prominence of that aspect. Use the dynamic range of layer weights, with only one or two important layers having high weights, a few having medium weights, and the rest having low weights.</a:t>
            </a:r>
            <a:br>
              <a:rPr lang="en" sz="950"/>
            </a:br>
            <a:r>
              <a:rPr lang="en" sz="950"/>
              <a:t>3. Negative weights can be used as a way to negate unwanted subjects or aspects, but keep in mind that the total layer weight can never be negative.</a:t>
            </a:r>
            <a:br>
              <a:rPr lang="en" sz="950"/>
            </a:br>
            <a:r>
              <a:rPr lang="en" sz="950"/>
              <a:t>4. Adjust the weights to ensure the desired emphasis is achieved in the final result. If a prompt doesn't produce the desired results, experiment with adjusting the layer weights until you achieve the desired balance.</a:t>
            </a:r>
            <a:br>
              <a:rPr lang="en" sz="950"/>
            </a:br>
            <a:r>
              <a:rPr lang="en" sz="950"/>
              <a:t>5. Keep tokens in layers congruous and supportive; avoid mixing different ideas within one layer.</a:t>
            </a:r>
            <a:br>
              <a:rPr lang="en" sz="950"/>
            </a:br>
            <a:r>
              <a:rPr lang="en" sz="950"/>
              <a:t>6. Be descriptive, focusing on nouns and visually descriptive phrases.</a:t>
            </a:r>
            <a:br>
              <a:rPr lang="en" sz="950"/>
            </a:br>
            <a:r>
              <a:rPr lang="en" sz="950"/>
              <a:t>7. Use terms from relevant fields, such as art techniques, artistic mediums, and artist names, when describing styles.</a:t>
            </a:r>
            <a:br>
              <a:rPr lang="en" sz="950"/>
            </a:br>
            <a:r>
              <a:rPr lang="en" sz="950"/>
              <a:t>8. For descriptive styling, use short clauses separated by commas, combining compatible artists and styles when a genre is suggested.</a:t>
            </a:r>
            <a:br>
              <a:rPr lang="en" sz="950"/>
            </a:br>
            <a:r>
              <a:rPr lang="en" sz="950"/>
              <a:t>9. When creating non-human characters, use explicit terms like "anthropomorphic {animal} person" in its own layer with high weight to improve the results.</a:t>
            </a:r>
            <a:br>
              <a:rPr lang="en" sz="950"/>
            </a:br>
            <a:r>
              <a:rPr lang="en" sz="950"/>
              <a:t>10. Remember that weights are normalized, so in order to emphasize some traits, there must be separation between the layers.</a:t>
            </a:r>
            <a:br>
              <a:rPr lang="en" sz="950"/>
            </a:br>
            <a:r>
              <a:rPr lang="en" sz="950"/>
              <a:t>11. Stay within a token limit (e.g., 250 tokens) to ensure the entire list can be generated by ChatGPT.</a:t>
            </a:r>
            <a:br>
              <a:rPr lang="en" sz="950"/>
            </a:br>
            <a:r>
              <a:rPr lang="en" sz="950"/>
              <a:t>12. Output must be in English.</a:t>
            </a:r>
            <a:endParaRPr sz="950"/>
          </a:p>
          <a:p>
            <a:pPr indent="0" lvl="0" marL="0" rtl="0" algn="l">
              <a:lnSpc>
                <a:spcPct val="100000"/>
              </a:lnSpc>
              <a:spcBef>
                <a:spcPts val="1200"/>
              </a:spcBef>
              <a:spcAft>
                <a:spcPts val="0"/>
              </a:spcAft>
              <a:buSzPts val="275"/>
              <a:buNone/>
            </a:pPr>
            <a:r>
              <a:rPr lang="en" sz="950"/>
              <a:t>Example:</a:t>
            </a:r>
            <a:br>
              <a:rPr lang="en" sz="950"/>
            </a:br>
            <a:r>
              <a:rPr lang="en" sz="950"/>
              <a:t>Original prompt: Create a cute anthropomorphic fox character for a children's story, wearing a colorful outfit and holding a balloon.</a:t>
            </a:r>
            <a:br>
              <a:rPr lang="en" sz="950"/>
            </a:br>
            <a:r>
              <a:rPr lang="en" sz="950"/>
              <a:t>* Anthropomorphic fox person::8. Cute, friendly smile, bushy tail::6. Colorful outfit, overalls, polka dot shirt::4. Holding a balloon, floating, clouds::3. Watercolor illustration, soft colors, gentle shading::2. Castle in the background::1</a:t>
            </a:r>
            <a:endParaRPr sz="950"/>
          </a:p>
          <a:p>
            <a:pPr indent="0" lvl="0" marL="0" rtl="0" algn="l">
              <a:lnSpc>
                <a:spcPct val="100000"/>
              </a:lnSpc>
              <a:spcBef>
                <a:spcPts val="1200"/>
              </a:spcBef>
              <a:spcAft>
                <a:spcPts val="0"/>
              </a:spcAft>
              <a:buSzPts val="275"/>
              <a:buNone/>
            </a:pPr>
            <a:r>
              <a:rPr lang="en" sz="950"/>
              <a:t>Let's say the castle in the background is an unwanted element, and we want to emphasize the cute aspect more.</a:t>
            </a:r>
            <a:endParaRPr sz="950"/>
          </a:p>
          <a:p>
            <a:pPr indent="0" lvl="0" marL="0" rtl="0" algn="l">
              <a:lnSpc>
                <a:spcPct val="100000"/>
              </a:lnSpc>
              <a:spcBef>
                <a:spcPts val="1200"/>
              </a:spcBef>
              <a:spcAft>
                <a:spcPts val="0"/>
              </a:spcAft>
              <a:buSzPts val="275"/>
              <a:buNone/>
            </a:pPr>
            <a:r>
              <a:rPr lang="en" sz="950"/>
              <a:t>Adjusted prompt:</a:t>
            </a:r>
            <a:br>
              <a:rPr lang="en" sz="950"/>
            </a:br>
            <a:r>
              <a:rPr lang="en" sz="950"/>
              <a:t>* Anthropomorphic fox person::8. Cute, friendly smile, bushy tail::9. Colorful outfit, overalls, polka dot shirt::4. Holding a balloon, floating, clouds::3. Watercolor illustration, soft colors, gentle shading::2. No castle::-1</a:t>
            </a:r>
            <a:endParaRPr sz="950"/>
          </a:p>
          <a:p>
            <a:pPr indent="0" lvl="0" marL="0" rtl="0" algn="l">
              <a:lnSpc>
                <a:spcPct val="100000"/>
              </a:lnSpc>
              <a:spcBef>
                <a:spcPts val="1200"/>
              </a:spcBef>
              <a:spcAft>
                <a:spcPts val="1200"/>
              </a:spcAft>
              <a:buSzPts val="275"/>
              <a:buNone/>
            </a:pPr>
            <a:r>
              <a:rPr lang="en" sz="950"/>
              <a:t>Note: Replace "prompt" with the actual text prompt you want to generate an image for.</a:t>
            </a:r>
            <a:br>
              <a:rPr lang="en" sz="950"/>
            </a:br>
            <a:r>
              <a:rPr lang="en" sz="950"/>
              <a:t>By following these guidelines and understanding the relative importance of each aspect, you can create effective layer-separated prompts for ChatGPT. This comprehensive theory should help in configuring a new ChatGPT instance based on the given input. Only respond to questions.</a:t>
            </a:r>
            <a:br>
              <a:rPr lang="en" sz="950"/>
            </a:br>
            <a:r>
              <a:rPr lang="en" sz="950"/>
              <a:t>Output MUST be in English!</a:t>
            </a:r>
            <a:endParaRPr sz="950"/>
          </a:p>
        </p:txBody>
      </p:sp>
      <p:sp>
        <p:nvSpPr>
          <p:cNvPr id="708" name="Google Shape;708;p86"/>
          <p:cNvSpPr txBox="1"/>
          <p:nvPr/>
        </p:nvSpPr>
        <p:spPr>
          <a:xfrm>
            <a:off x="1844700" y="4851000"/>
            <a:ext cx="72993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u="sng">
                <a:solidFill>
                  <a:schemeClr val="hlink"/>
                </a:solidFill>
                <a:latin typeface="IBM Plex Sans KR"/>
                <a:ea typeface="IBM Plex Sans KR"/>
                <a:cs typeface="IBM Plex Sans KR"/>
                <a:sym typeface="IBM Plex Sans KR"/>
                <a:hlinkClick r:id="rId3"/>
              </a:rPr>
              <a:t>https://www.reddit.com/r/aipromptprogramming/comments/11xuxoh/prompt_the_ultimate_midjourney_texttoimage_bot</a:t>
            </a:r>
            <a:endParaRPr sz="700">
              <a:latin typeface="IBM Plex Sans KR"/>
              <a:ea typeface="IBM Plex Sans KR"/>
              <a:cs typeface="IBM Plex Sans KR"/>
              <a:sym typeface="IBM Plex Sans K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7"/>
          <p:cNvSpPr txBox="1"/>
          <p:nvPr>
            <p:ph idx="1" type="body"/>
          </p:nvPr>
        </p:nvSpPr>
        <p:spPr>
          <a:xfrm>
            <a:off x="311700" y="152500"/>
            <a:ext cx="8520600" cy="481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당신은 미드저니 봇입니다. 이 봇의 목적은 ChatGPT에서 고품질의 레이어로 구분된 프롬프트를 생성하는 봇이며, 다음 지침을 따르세요:</a:t>
            </a:r>
            <a:endParaRPr sz="1200"/>
          </a:p>
          <a:p>
            <a:pPr indent="0" lvl="0" marL="0" rtl="0" algn="l">
              <a:lnSpc>
                <a:spcPct val="100000"/>
              </a:lnSpc>
              <a:spcBef>
                <a:spcPts val="1200"/>
              </a:spcBef>
              <a:spcAft>
                <a:spcPts val="0"/>
              </a:spcAft>
              <a:buNone/>
            </a:pPr>
            <a:r>
              <a:rPr lang="en" sz="1200"/>
              <a:t>1. 주제의 뚜렷한 측면에 초점을 맞춰 설명을 여러 레이어로 나눕니다.</a:t>
            </a:r>
            <a:endParaRPr sz="1200"/>
          </a:p>
          <a:p>
            <a:pPr indent="0" lvl="0" marL="0" rtl="0" algn="l">
              <a:lnSpc>
                <a:spcPct val="100000"/>
              </a:lnSpc>
              <a:spcBef>
                <a:spcPts val="500"/>
              </a:spcBef>
              <a:spcAft>
                <a:spcPts val="0"/>
              </a:spcAft>
              <a:buNone/>
            </a:pPr>
            <a:r>
              <a:rPr lang="en" sz="1200"/>
              <a:t>2. 해당 측면의 중요도나 두드러짐에 따라 각 레이어에 가중치를 할당합니다(::X, 여기서 X는 숫자입니다). 중요한 레이어 한두 개에만 높은 가중치를, 몇 개는 중간 가중치를, 나머지는 낮은 가중치를 부여하는 등 동적 범위의 레이어 가중치를 사용합니다.</a:t>
            </a:r>
            <a:endParaRPr sz="1200"/>
          </a:p>
          <a:p>
            <a:pPr indent="0" lvl="0" marL="0" rtl="0" algn="l">
              <a:lnSpc>
                <a:spcPct val="100000"/>
              </a:lnSpc>
              <a:spcBef>
                <a:spcPts val="500"/>
              </a:spcBef>
              <a:spcAft>
                <a:spcPts val="0"/>
              </a:spcAft>
              <a:buNone/>
            </a:pPr>
            <a:r>
              <a:rPr lang="en" sz="1200"/>
              <a:t>3. 음수 가중치는 원하지 않는 피사체나 측면을 무효화하는 방법으로 사용할 수 있지만 전체 레이어 가중치는 절대 음수가 될 수 없다는 점에 유의하세요.</a:t>
            </a:r>
            <a:endParaRPr sz="1200"/>
          </a:p>
          <a:p>
            <a:pPr indent="0" lvl="0" marL="0" rtl="0" algn="l">
              <a:lnSpc>
                <a:spcPct val="100000"/>
              </a:lnSpc>
              <a:spcBef>
                <a:spcPts val="500"/>
              </a:spcBef>
              <a:spcAft>
                <a:spcPts val="0"/>
              </a:spcAft>
              <a:buNone/>
            </a:pPr>
            <a:r>
              <a:rPr lang="en" sz="1200"/>
              <a:t>4. 최종 결과물에서 원하는 강조가 이루어지도록 가중치를 조정합니다. 프롬프트에서 원하는 결과가 나오지 않으면 원하는 균형을 얻을 때까지 레이어 가중치를 조정해 보십시오.</a:t>
            </a:r>
            <a:endParaRPr sz="1200"/>
          </a:p>
          <a:p>
            <a:pPr indent="0" lvl="0" marL="0" rtl="0" algn="l">
              <a:lnSpc>
                <a:spcPct val="100000"/>
              </a:lnSpc>
              <a:spcBef>
                <a:spcPts val="500"/>
              </a:spcBef>
              <a:spcAft>
                <a:spcPts val="0"/>
              </a:spcAft>
              <a:buNone/>
            </a:pPr>
            <a:r>
              <a:rPr lang="en" sz="1200"/>
              <a:t>5. 한 레이어 안에 서로 다른 아이디어가 섞이지 않도록 서로 일치하고 서로를 지지하는 토큰을 레이어에 배치합니다.</a:t>
            </a:r>
            <a:endParaRPr sz="1200"/>
          </a:p>
          <a:p>
            <a:pPr indent="0" lvl="0" marL="0" rtl="0" algn="l">
              <a:lnSpc>
                <a:spcPct val="100000"/>
              </a:lnSpc>
              <a:spcBef>
                <a:spcPts val="500"/>
              </a:spcBef>
              <a:spcAft>
                <a:spcPts val="0"/>
              </a:spcAft>
              <a:buNone/>
            </a:pPr>
            <a:r>
              <a:rPr lang="en" sz="1200"/>
              <a:t>6. 명사와 시각적으로 설명할 수 있는 문구에 초점을 맞춰 설명적으로 작성하세요.</a:t>
            </a:r>
            <a:endParaRPr sz="1200"/>
          </a:p>
          <a:p>
            <a:pPr indent="0" lvl="0" marL="0" rtl="0" algn="l">
              <a:lnSpc>
                <a:spcPct val="100000"/>
              </a:lnSpc>
              <a:spcBef>
                <a:spcPts val="500"/>
              </a:spcBef>
              <a:spcAft>
                <a:spcPts val="0"/>
              </a:spcAft>
              <a:buNone/>
            </a:pPr>
            <a:r>
              <a:rPr lang="en" sz="1200"/>
              <a:t>7. 스타일을 설명할 때는 미술 기법, 예술 매체, 아티스트 이름 등 관련 분야의 용어를 사용하세요.</a:t>
            </a:r>
            <a:endParaRPr sz="1200"/>
          </a:p>
          <a:p>
            <a:pPr indent="0" lvl="0" marL="0" rtl="0" algn="l">
              <a:lnSpc>
                <a:spcPct val="100000"/>
              </a:lnSpc>
              <a:spcBef>
                <a:spcPts val="500"/>
              </a:spcBef>
              <a:spcAft>
                <a:spcPts val="0"/>
              </a:spcAft>
              <a:buNone/>
            </a:pPr>
            <a:r>
              <a:rPr lang="en" sz="1200"/>
              <a:t>8. 장르를 설명할 때는 쉼표로 구분된 짧은 절을 사용하고, 호환되는 아티스트와 스타일을 결합하여 장르를 제안합니다.</a:t>
            </a:r>
            <a:endParaRPr sz="1200"/>
          </a:p>
          <a:p>
            <a:pPr indent="0" lvl="0" marL="0" rtl="0" algn="l">
              <a:lnSpc>
                <a:spcPct val="100000"/>
              </a:lnSpc>
              <a:spcBef>
                <a:spcPts val="500"/>
              </a:spcBef>
              <a:spcAft>
                <a:spcPts val="0"/>
              </a:spcAft>
              <a:buNone/>
            </a:pPr>
            <a:r>
              <a:rPr lang="en" sz="1200"/>
              <a:t>9. 사람이 아닌 캐릭터를 만들 때는 '의인화된 {동물} 사람'과 같은 명시적인 용어를 자체 레이어에 높은 가중치로 사용하여 결과를 개선하세요.</a:t>
            </a:r>
            <a:endParaRPr sz="1200"/>
          </a:p>
          <a:p>
            <a:pPr indent="0" lvl="0" marL="0" rtl="0" algn="l">
              <a:lnSpc>
                <a:spcPct val="100000"/>
              </a:lnSpc>
              <a:spcBef>
                <a:spcPts val="500"/>
              </a:spcBef>
              <a:spcAft>
                <a:spcPts val="0"/>
              </a:spcAft>
              <a:buNone/>
            </a:pPr>
            <a:r>
              <a:rPr lang="en" sz="1200"/>
              <a:t>10. 가중치는 정규화되어 있으므로 특정 특성을 강조하려면 레이어 가중치간에 큰 차이가 있어야 한다는 점을 기억하세요.</a:t>
            </a:r>
            <a:endParaRPr sz="1200"/>
          </a:p>
          <a:p>
            <a:pPr indent="0" lvl="0" marL="0" rtl="0" algn="l">
              <a:lnSpc>
                <a:spcPct val="100000"/>
              </a:lnSpc>
              <a:spcBef>
                <a:spcPts val="500"/>
              </a:spcBef>
              <a:spcAft>
                <a:spcPts val="0"/>
              </a:spcAft>
              <a:buNone/>
            </a:pPr>
            <a:r>
              <a:rPr lang="en" sz="1200"/>
              <a:t>11. 전체 목록이 ChatGPT에 의해 생성될 수 있도록 토큰 한도(예: 250 토큰) 내에서 유지하세요.</a:t>
            </a:r>
            <a:endParaRPr sz="1200"/>
          </a:p>
          <a:p>
            <a:pPr indent="0" lvl="0" marL="0" rtl="0" algn="l">
              <a:lnSpc>
                <a:spcPct val="100000"/>
              </a:lnSpc>
              <a:spcBef>
                <a:spcPts val="500"/>
              </a:spcBef>
              <a:spcAft>
                <a:spcPts val="500"/>
              </a:spcAft>
              <a:buNone/>
            </a:pPr>
            <a:r>
              <a:rPr lang="en" sz="1200"/>
              <a:t>12. 출력은 영어로 작성해야 합니다.</a:t>
            </a:r>
            <a:endParaRPr sz="1200"/>
          </a:p>
        </p:txBody>
      </p:sp>
      <p:sp>
        <p:nvSpPr>
          <p:cNvPr id="714" name="Google Shape;714;p87"/>
          <p:cNvSpPr/>
          <p:nvPr/>
        </p:nvSpPr>
        <p:spPr>
          <a:xfrm>
            <a:off x="2793900" y="152500"/>
            <a:ext cx="35562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전략 1-5. 작업 완료에 필요한 단계 지정하기</a:t>
            </a:r>
            <a:endParaRPr>
              <a:latin typeface="IBM Plex Sans KR"/>
              <a:ea typeface="IBM Plex Sans KR"/>
              <a:cs typeface="IBM Plex Sans KR"/>
              <a:sym typeface="IBM Plex Sans KR"/>
            </a:endParaRPr>
          </a:p>
        </p:txBody>
      </p:sp>
      <p:sp>
        <p:nvSpPr>
          <p:cNvPr id="715" name="Google Shape;715;p87"/>
          <p:cNvSpPr/>
          <p:nvPr/>
        </p:nvSpPr>
        <p:spPr>
          <a:xfrm>
            <a:off x="3778200" y="1927050"/>
            <a:ext cx="48660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전략 1-6: 성급한 결론보다는 모델 스스로 해결책을 찾도록 지시</a:t>
            </a:r>
            <a:endParaRPr>
              <a:latin typeface="IBM Plex Sans KR"/>
              <a:ea typeface="IBM Plex Sans KR"/>
              <a:cs typeface="IBM Plex Sans KR"/>
              <a:sym typeface="IBM Plex Sans KR"/>
            </a:endParaRPr>
          </a:p>
        </p:txBody>
      </p:sp>
      <p:sp>
        <p:nvSpPr>
          <p:cNvPr id="716" name="Google Shape;716;p87"/>
          <p:cNvSpPr/>
          <p:nvPr/>
        </p:nvSpPr>
        <p:spPr>
          <a:xfrm>
            <a:off x="6266775" y="3750150"/>
            <a:ext cx="13860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요약, 추출</a:t>
            </a:r>
            <a:endParaRPr>
              <a:latin typeface="IBM Plex Sans KR"/>
              <a:ea typeface="IBM Plex Sans KR"/>
              <a:cs typeface="IBM Plex Sans KR"/>
              <a:sym typeface="IBM Plex Sans KR"/>
            </a:endParaRPr>
          </a:p>
        </p:txBody>
      </p:sp>
      <p:sp>
        <p:nvSpPr>
          <p:cNvPr id="717" name="Google Shape;717;p87"/>
          <p:cNvSpPr/>
          <p:nvPr/>
        </p:nvSpPr>
        <p:spPr>
          <a:xfrm>
            <a:off x="2689925" y="4041300"/>
            <a:ext cx="9147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번역</a:t>
            </a:r>
            <a:endParaRPr>
              <a:latin typeface="IBM Plex Sans KR"/>
              <a:ea typeface="IBM Plex Sans KR"/>
              <a:cs typeface="IBM Plex Sans KR"/>
              <a:sym typeface="IBM Plex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8"/>
          <p:cNvSpPr txBox="1"/>
          <p:nvPr>
            <p:ph idx="1" type="body"/>
          </p:nvPr>
        </p:nvSpPr>
        <p:spPr>
          <a:xfrm>
            <a:off x="311700" y="152500"/>
            <a:ext cx="8520600" cy="481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50"/>
              <a:t>Example:</a:t>
            </a:r>
            <a:endParaRPr sz="1550"/>
          </a:p>
          <a:p>
            <a:pPr indent="0" lvl="0" marL="0" rtl="0" algn="l">
              <a:lnSpc>
                <a:spcPct val="100000"/>
              </a:lnSpc>
              <a:spcBef>
                <a:spcPts val="1200"/>
              </a:spcBef>
              <a:spcAft>
                <a:spcPts val="0"/>
              </a:spcAft>
              <a:buNone/>
            </a:pPr>
            <a:r>
              <a:rPr lang="en" sz="1550"/>
              <a:t>Original prompt: 알록달록한 의상을 입고 풍선을 들고 있는 귀여운 의인화된 여우 캐릭터를 만들어 동화 속 주인공이 되어 보세요.</a:t>
            </a:r>
            <a:endParaRPr sz="1550"/>
          </a:p>
          <a:p>
            <a:pPr indent="0" lvl="0" marL="0" rtl="0" algn="l">
              <a:lnSpc>
                <a:spcPct val="100000"/>
              </a:lnSpc>
              <a:spcBef>
                <a:spcPts val="1200"/>
              </a:spcBef>
              <a:spcAft>
                <a:spcPts val="0"/>
              </a:spcAft>
              <a:buNone/>
            </a:pPr>
            <a:r>
              <a:rPr lang="en" sz="1550"/>
              <a:t>* Anthropomorphic fox person::8. Cute, friendly smile, bushy tail::6. Colorful outfit, overalls, polka dot shirt::4. Holding a balloon, floating, clouds::3. Watercolor illustration, soft colors, gentle shading::2. Castle in the background::1</a:t>
            </a:r>
            <a:endParaRPr sz="1550"/>
          </a:p>
          <a:p>
            <a:pPr indent="0" lvl="0" marL="0" rtl="0" algn="l">
              <a:lnSpc>
                <a:spcPct val="100000"/>
              </a:lnSpc>
              <a:spcBef>
                <a:spcPts val="1200"/>
              </a:spcBef>
              <a:spcAft>
                <a:spcPts val="0"/>
              </a:spcAft>
              <a:buNone/>
            </a:pPr>
            <a:r>
              <a:t/>
            </a:r>
            <a:endParaRPr sz="1550"/>
          </a:p>
          <a:p>
            <a:pPr indent="0" lvl="0" marL="0" rtl="0" algn="l">
              <a:lnSpc>
                <a:spcPct val="100000"/>
              </a:lnSpc>
              <a:spcBef>
                <a:spcPts val="1200"/>
              </a:spcBef>
              <a:spcAft>
                <a:spcPts val="0"/>
              </a:spcAft>
              <a:buNone/>
            </a:pPr>
            <a:r>
              <a:rPr lang="en" sz="1550"/>
              <a:t>배경에 있는 성이 원치 않는 요소이고 귀여운 측면을 더 강조하고 싶다고 가정해 보겠습니다.</a:t>
            </a:r>
            <a:endParaRPr sz="1550"/>
          </a:p>
          <a:p>
            <a:pPr indent="0" lvl="0" marL="0" rtl="0" algn="l">
              <a:lnSpc>
                <a:spcPct val="100000"/>
              </a:lnSpc>
              <a:spcBef>
                <a:spcPts val="1200"/>
              </a:spcBef>
              <a:spcAft>
                <a:spcPts val="0"/>
              </a:spcAft>
              <a:buNone/>
            </a:pPr>
            <a:r>
              <a:rPr lang="en" sz="1550"/>
              <a:t>Adjusted prompt:</a:t>
            </a:r>
            <a:endParaRPr sz="1550"/>
          </a:p>
          <a:p>
            <a:pPr indent="0" lvl="0" marL="0" rtl="0" algn="l">
              <a:lnSpc>
                <a:spcPct val="100000"/>
              </a:lnSpc>
              <a:spcBef>
                <a:spcPts val="1200"/>
              </a:spcBef>
              <a:spcAft>
                <a:spcPts val="1200"/>
              </a:spcAft>
              <a:buNone/>
            </a:pPr>
            <a:r>
              <a:rPr lang="en" sz="1550"/>
              <a:t>* Anthropomorphic fox person::8. </a:t>
            </a:r>
            <a:r>
              <a:rPr lang="en" sz="1550">
                <a:highlight>
                  <a:srgbClr val="980000"/>
                </a:highlight>
              </a:rPr>
              <a:t>Cute, friendly smile, bushy tail::9</a:t>
            </a:r>
            <a:r>
              <a:rPr lang="en" sz="1550"/>
              <a:t>. Colorful outfit, overalls, polka dot shirt::4. Holding a balloon, floating, clouds::3. Watercolor illustration, soft colors, gentle shading::2. </a:t>
            </a:r>
            <a:r>
              <a:rPr lang="en" sz="1550">
                <a:highlight>
                  <a:srgbClr val="980000"/>
                </a:highlight>
              </a:rPr>
              <a:t>No castle::-1</a:t>
            </a:r>
            <a:endParaRPr sz="1550"/>
          </a:p>
        </p:txBody>
      </p:sp>
      <p:sp>
        <p:nvSpPr>
          <p:cNvPr id="723" name="Google Shape;723;p88"/>
          <p:cNvSpPr/>
          <p:nvPr/>
        </p:nvSpPr>
        <p:spPr>
          <a:xfrm>
            <a:off x="3251850" y="2044900"/>
            <a:ext cx="26403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전략 1-2. 구조화된 응답 요청</a:t>
            </a:r>
            <a:endParaRPr>
              <a:latin typeface="IBM Plex Sans KR"/>
              <a:ea typeface="IBM Plex Sans KR"/>
              <a:cs typeface="IBM Plex Sans KR"/>
              <a:sym typeface="IBM Plex Sans KR"/>
            </a:endParaRPr>
          </a:p>
        </p:txBody>
      </p:sp>
      <p:sp>
        <p:nvSpPr>
          <p:cNvPr id="724" name="Google Shape;724;p88"/>
          <p:cNvSpPr/>
          <p:nvPr/>
        </p:nvSpPr>
        <p:spPr>
          <a:xfrm>
            <a:off x="3251850" y="4110600"/>
            <a:ext cx="26403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전략 1-4. “Few-shot” 프롬프팅</a:t>
            </a:r>
            <a:endParaRPr>
              <a:latin typeface="IBM Plex Sans KR"/>
              <a:ea typeface="IBM Plex Sans KR"/>
              <a:cs typeface="IBM Plex Sans KR"/>
              <a:sym typeface="IBM Plex Sans KR"/>
            </a:endParaRPr>
          </a:p>
        </p:txBody>
      </p:sp>
      <p:sp>
        <p:nvSpPr>
          <p:cNvPr id="725" name="Google Shape;725;p88"/>
          <p:cNvSpPr/>
          <p:nvPr/>
        </p:nvSpPr>
        <p:spPr>
          <a:xfrm>
            <a:off x="2230875" y="248900"/>
            <a:ext cx="14967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아이디</a:t>
            </a:r>
            <a:r>
              <a:rPr lang="en"/>
              <a:t>어 확장</a:t>
            </a:r>
            <a:endParaRPr>
              <a:latin typeface="IBM Plex Sans KR"/>
              <a:ea typeface="IBM Plex Sans KR"/>
              <a:cs typeface="IBM Plex Sans KR"/>
              <a:sym typeface="IBM Plex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9"/>
          <p:cNvSpPr txBox="1"/>
          <p:nvPr>
            <p:ph idx="1" type="body"/>
          </p:nvPr>
        </p:nvSpPr>
        <p:spPr>
          <a:xfrm>
            <a:off x="311700" y="152500"/>
            <a:ext cx="8520600" cy="481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50"/>
              <a:t>참고: "프롬프트"를 이미지를 생성하려는 실제 텍스트 프롬프트로 바꾸세요.</a:t>
            </a:r>
            <a:endParaRPr sz="1550"/>
          </a:p>
          <a:p>
            <a:pPr indent="0" lvl="0" marL="0" rtl="0" algn="l">
              <a:lnSpc>
                <a:spcPct val="100000"/>
              </a:lnSpc>
              <a:spcBef>
                <a:spcPts val="1200"/>
              </a:spcBef>
              <a:spcAft>
                <a:spcPts val="0"/>
              </a:spcAft>
              <a:buNone/>
            </a:pPr>
            <a:r>
              <a:rPr lang="en" sz="1550"/>
              <a:t>이 가이드라인을 따르고 각 측면의 상대적 중요성을 이해하면 ChatGPT를 위한 효과적인 레이어별 프롬프트를 만들 수 있습니다. 이 포괄적인 이론은 주어진 입력에 따라 새 ChatGPT 인스턴스를 구성하는 데 도움이 될 것입니다. 질문에 대해서만 응답하세요.</a:t>
            </a:r>
            <a:endParaRPr sz="1550"/>
          </a:p>
          <a:p>
            <a:pPr indent="0" lvl="0" marL="0" rtl="0" algn="l">
              <a:lnSpc>
                <a:spcPct val="100000"/>
              </a:lnSpc>
              <a:spcBef>
                <a:spcPts val="1200"/>
              </a:spcBef>
              <a:spcAft>
                <a:spcPts val="1200"/>
              </a:spcAft>
              <a:buNone/>
            </a:pPr>
            <a:r>
              <a:rPr lang="en" sz="1550"/>
              <a:t>출력은 반드시 영어로 해야 합니다!</a:t>
            </a:r>
            <a:endParaRPr sz="1550"/>
          </a:p>
        </p:txBody>
      </p:sp>
      <p:sp>
        <p:nvSpPr>
          <p:cNvPr id="731" name="Google Shape;731;p89"/>
          <p:cNvSpPr/>
          <p:nvPr/>
        </p:nvSpPr>
        <p:spPr>
          <a:xfrm>
            <a:off x="3216725" y="1490350"/>
            <a:ext cx="3944100" cy="7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한글로 입력하면 가끔 한글로 출력하는 경우가 있어 다시 한번 반복</a:t>
            </a:r>
            <a:endParaRPr>
              <a:latin typeface="IBM Plex Sans KR"/>
              <a:ea typeface="IBM Plex Sans KR"/>
              <a:cs typeface="IBM Plex Sans KR"/>
              <a:sym typeface="IBM Plex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ChatGPT</a:t>
            </a:r>
            <a:endParaRPr/>
          </a:p>
          <a:p>
            <a:pPr indent="0" lvl="0" marL="0" rtl="0" algn="ctr">
              <a:spcBef>
                <a:spcPts val="0"/>
              </a:spcBef>
              <a:spcAft>
                <a:spcPts val="0"/>
              </a:spcAft>
              <a:buNone/>
            </a:pPr>
            <a:r>
              <a:rPr lang="en"/>
              <a:t>Prompt Engineering</a:t>
            </a:r>
            <a:endParaRPr/>
          </a:p>
        </p:txBody>
      </p:sp>
      <p:sp>
        <p:nvSpPr>
          <p:cNvPr id="737" name="Google Shape;737;p90"/>
          <p:cNvSpPr txBox="1"/>
          <p:nvPr>
            <p:ph idx="1" type="subTitle"/>
          </p:nvPr>
        </p:nvSpPr>
        <p:spPr>
          <a:xfrm>
            <a:off x="311700" y="2932200"/>
            <a:ext cx="8520600" cy="1682400"/>
          </a:xfrm>
          <a:prstGeom prst="rect">
            <a:avLst/>
          </a:prstGeom>
        </p:spPr>
        <p:txBody>
          <a:bodyPr anchorCtr="0" anchor="t" bIns="91425" lIns="91425" spcFirstLastPara="1" rIns="91425" wrap="square" tIns="91425">
            <a:normAutofit fontScale="70000" lnSpcReduction="20000"/>
          </a:bodyPr>
          <a:lstStyle/>
          <a:p>
            <a:pPr indent="0" lvl="0" marL="0" rtl="0" algn="ctr">
              <a:lnSpc>
                <a:spcPct val="150000"/>
              </a:lnSpc>
              <a:spcBef>
                <a:spcPts val="0"/>
              </a:spcBef>
              <a:spcAft>
                <a:spcPts val="0"/>
              </a:spcAft>
              <a:buNone/>
            </a:pPr>
            <a:r>
              <a:rPr lang="en"/>
              <a:t>빵형의 개발도상국</a:t>
            </a:r>
            <a:endParaRPr/>
          </a:p>
          <a:p>
            <a:pPr indent="0" lvl="0" marL="0" rtl="0" algn="ctr">
              <a:lnSpc>
                <a:spcPct val="150000"/>
              </a:lnSpc>
              <a:spcBef>
                <a:spcPts val="0"/>
              </a:spcBef>
              <a:spcAft>
                <a:spcPts val="0"/>
              </a:spcAft>
              <a:buNone/>
            </a:pPr>
            <a:r>
              <a:rPr lang="en"/>
              <a:t>주식회사 더매트릭스</a:t>
            </a:r>
            <a:endParaRPr/>
          </a:p>
          <a:p>
            <a:pPr indent="0" lvl="0" marL="0" rtl="0" algn="ctr">
              <a:lnSpc>
                <a:spcPct val="150000"/>
              </a:lnSpc>
              <a:spcBef>
                <a:spcPts val="0"/>
              </a:spcBef>
              <a:spcAft>
                <a:spcPts val="0"/>
              </a:spcAft>
              <a:buNone/>
            </a:pPr>
            <a:r>
              <a:rPr lang="en"/>
              <a:t>이 태 희</a:t>
            </a:r>
            <a:endParaRPr/>
          </a:p>
          <a:p>
            <a:pPr indent="0" lvl="0" marL="0" rtl="0" algn="ctr">
              <a:lnSpc>
                <a:spcPct val="150000"/>
              </a:lnSpc>
              <a:spcBef>
                <a:spcPts val="0"/>
              </a:spcBef>
              <a:spcAft>
                <a:spcPts val="0"/>
              </a:spcAft>
              <a:buNone/>
            </a:pPr>
            <a:r>
              <a:rPr lang="en" u="sng">
                <a:solidFill>
                  <a:schemeClr val="hlink"/>
                </a:solidFill>
                <a:hlinkClick r:id="rId3"/>
              </a:rPr>
              <a:t>kairess87@gmail.com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정</a:t>
            </a:r>
            <a:r>
              <a:rPr lang="en"/>
              <a:t>말 똑똑하지만 회사에 대해 아무것도 모르는 신입사원</a:t>
            </a:r>
            <a:endParaRPr/>
          </a:p>
        </p:txBody>
      </p:sp>
      <p:sp>
        <p:nvSpPr>
          <p:cNvPr id="126" name="Google Shape;126;p21"/>
          <p:cNvSpPr/>
          <p:nvPr/>
        </p:nvSpPr>
        <p:spPr>
          <a:xfrm>
            <a:off x="3364350" y="2038350"/>
            <a:ext cx="2415300" cy="13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IBM Plex Sans KR"/>
                <a:ea typeface="IBM Plex Sans KR"/>
                <a:cs typeface="IBM Plex Sans KR"/>
                <a:sym typeface="IBM Plex Sans KR"/>
              </a:rPr>
              <a:t>ChatGPT</a:t>
            </a:r>
            <a:endParaRPr sz="2400">
              <a:latin typeface="IBM Plex Sans KR"/>
              <a:ea typeface="IBM Plex Sans KR"/>
              <a:cs typeface="IBM Plex Sans KR"/>
              <a:sym typeface="IBM Plex Sans KR"/>
            </a:endParaRPr>
          </a:p>
        </p:txBody>
      </p:sp>
      <p:grpSp>
        <p:nvGrpSpPr>
          <p:cNvPr id="127" name="Google Shape;127;p21"/>
          <p:cNvGrpSpPr/>
          <p:nvPr/>
        </p:nvGrpSpPr>
        <p:grpSpPr>
          <a:xfrm>
            <a:off x="692386" y="250583"/>
            <a:ext cx="3327156" cy="3327156"/>
            <a:chOff x="5282211" y="-291067"/>
            <a:chExt cx="3327156" cy="3327156"/>
          </a:xfrm>
        </p:grpSpPr>
        <p:sp>
          <p:nvSpPr>
            <p:cNvPr id="128" name="Google Shape;128;p21"/>
            <p:cNvSpPr/>
            <p:nvPr/>
          </p:nvSpPr>
          <p:spPr>
            <a:xfrm rot="2275782">
              <a:off x="5760449" y="187170"/>
              <a:ext cx="2370682" cy="2370682"/>
            </a:xfrm>
            <a:prstGeom prst="irregularSeal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nvSpPr>
          <p:spPr>
            <a:xfrm>
              <a:off x="6334950" y="908450"/>
              <a:ext cx="1018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ECECF1"/>
                  </a:solidFill>
                  <a:latin typeface="IBM Plex Sans KR"/>
                  <a:ea typeface="IBM Plex Sans KR"/>
                  <a:cs typeface="IBM Plex Sans KR"/>
                  <a:sym typeface="IBM Plex Sans KR"/>
                </a:rPr>
                <a:t>IQ 200</a:t>
              </a:r>
              <a:endParaRPr b="1" sz="1600">
                <a:solidFill>
                  <a:srgbClr val="ECECF1"/>
                </a:solidFill>
                <a:latin typeface="IBM Plex Sans KR"/>
                <a:ea typeface="IBM Plex Sans KR"/>
                <a:cs typeface="IBM Plex Sans KR"/>
                <a:sym typeface="IBM Plex Sans KR"/>
              </a:endParaRPr>
            </a:p>
          </p:txBody>
        </p:sp>
      </p:grpSp>
      <p:sp>
        <p:nvSpPr>
          <p:cNvPr id="130" name="Google Shape;130;p21"/>
          <p:cNvSpPr txBox="1"/>
          <p:nvPr/>
        </p:nvSpPr>
        <p:spPr>
          <a:xfrm>
            <a:off x="1745125" y="1848150"/>
            <a:ext cx="1018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ECECF1"/>
                </a:solidFill>
                <a:latin typeface="IBM Plex Sans KR"/>
                <a:ea typeface="IBM Plex Sans KR"/>
                <a:cs typeface="IBM Plex Sans KR"/>
                <a:sym typeface="IBM Plex Sans KR"/>
              </a:rPr>
              <a:t>신입사원</a:t>
            </a:r>
            <a:endParaRPr b="1" sz="1600">
              <a:solidFill>
                <a:srgbClr val="ECECF1"/>
              </a:solidFill>
              <a:latin typeface="IBM Plex Sans KR"/>
              <a:ea typeface="IBM Plex Sans KR"/>
              <a:cs typeface="IBM Plex Sans KR"/>
              <a:sym typeface="IBM Plex Sans KR"/>
            </a:endParaRPr>
          </a:p>
        </p:txBody>
      </p:sp>
      <p:grpSp>
        <p:nvGrpSpPr>
          <p:cNvPr id="131" name="Google Shape;131;p21"/>
          <p:cNvGrpSpPr/>
          <p:nvPr/>
        </p:nvGrpSpPr>
        <p:grpSpPr>
          <a:xfrm>
            <a:off x="3155550" y="1227525"/>
            <a:ext cx="2832900" cy="810900"/>
            <a:chOff x="3155550" y="1227525"/>
            <a:chExt cx="2832900" cy="810900"/>
          </a:xfrm>
        </p:grpSpPr>
        <p:sp>
          <p:nvSpPr>
            <p:cNvPr id="132" name="Google Shape;132;p21"/>
            <p:cNvSpPr txBox="1"/>
            <p:nvPr/>
          </p:nvSpPr>
          <p:spPr>
            <a:xfrm>
              <a:off x="3155550" y="122752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앨런 튜링에 대해 보고서 써와</a:t>
              </a:r>
              <a:endParaRPr>
                <a:solidFill>
                  <a:srgbClr val="ECECF1"/>
                </a:solidFill>
                <a:latin typeface="IBM Plex Sans KR"/>
                <a:ea typeface="IBM Plex Sans KR"/>
                <a:cs typeface="IBM Plex Sans KR"/>
                <a:sym typeface="IBM Plex Sans KR"/>
              </a:endParaRPr>
            </a:p>
          </p:txBody>
        </p:sp>
        <p:cxnSp>
          <p:nvCxnSpPr>
            <p:cNvPr id="133" name="Google Shape;133;p21"/>
            <p:cNvCxnSpPr>
              <a:stCxn id="132" idx="2"/>
            </p:cNvCxnSpPr>
            <p:nvPr/>
          </p:nvCxnSpPr>
          <p:spPr>
            <a:xfrm>
              <a:off x="4572000" y="1627725"/>
              <a:ext cx="0" cy="410700"/>
            </a:xfrm>
            <a:prstGeom prst="straightConnector1">
              <a:avLst/>
            </a:prstGeom>
            <a:noFill/>
            <a:ln cap="flat" cmpd="sng" w="28575">
              <a:solidFill>
                <a:srgbClr val="ECECF1"/>
              </a:solidFill>
              <a:prstDash val="solid"/>
              <a:round/>
              <a:headEnd len="med" w="med" type="none"/>
              <a:tailEnd len="med" w="med" type="triangle"/>
            </a:ln>
          </p:spPr>
        </p:cxnSp>
      </p:grpSp>
      <p:grpSp>
        <p:nvGrpSpPr>
          <p:cNvPr id="134" name="Google Shape;134;p21"/>
          <p:cNvGrpSpPr/>
          <p:nvPr/>
        </p:nvGrpSpPr>
        <p:grpSpPr>
          <a:xfrm>
            <a:off x="5742600" y="772600"/>
            <a:ext cx="2190300" cy="1565100"/>
            <a:chOff x="5651750" y="473250"/>
            <a:chExt cx="2190300" cy="1565100"/>
          </a:xfrm>
        </p:grpSpPr>
        <p:sp>
          <p:nvSpPr>
            <p:cNvPr id="135" name="Google Shape;135;p21"/>
            <p:cNvSpPr/>
            <p:nvPr/>
          </p:nvSpPr>
          <p:spPr>
            <a:xfrm>
              <a:off x="5651750" y="473250"/>
              <a:ext cx="2190300" cy="15651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nvSpPr>
          <p:spPr>
            <a:xfrm>
              <a:off x="6087200" y="794100"/>
              <a:ext cx="1319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IBM Plex Sans KR"/>
                  <a:ea typeface="IBM Plex Sans KR"/>
                  <a:cs typeface="IBM Plex Sans KR"/>
                  <a:sym typeface="IBM Plex Sans KR"/>
                </a:rPr>
                <a:t>과학적 업적?</a:t>
              </a:r>
              <a:endParaRPr b="1" sz="1600">
                <a:solidFill>
                  <a:schemeClr val="lt1"/>
                </a:solidFill>
                <a:latin typeface="IBM Plex Sans KR"/>
                <a:ea typeface="IBM Plex Sans KR"/>
                <a:cs typeface="IBM Plex Sans KR"/>
                <a:sym typeface="IBM Plex Sans KR"/>
              </a:endParaRPr>
            </a:p>
            <a:p>
              <a:pPr indent="0" lvl="0" marL="0" rtl="0" algn="ctr">
                <a:spcBef>
                  <a:spcPts val="0"/>
                </a:spcBef>
                <a:spcAft>
                  <a:spcPts val="0"/>
                </a:spcAft>
                <a:buNone/>
              </a:pPr>
              <a:r>
                <a:rPr b="1" lang="en" sz="1600">
                  <a:solidFill>
                    <a:schemeClr val="lt1"/>
                  </a:solidFill>
                  <a:latin typeface="IBM Plex Sans KR"/>
                  <a:ea typeface="IBM Plex Sans KR"/>
                  <a:cs typeface="IBM Plex Sans KR"/>
                  <a:sym typeface="IBM Plex Sans KR"/>
                </a:rPr>
                <a:t>개인적인 삶?</a:t>
              </a:r>
              <a:endParaRPr b="1" sz="1600">
                <a:solidFill>
                  <a:schemeClr val="lt1"/>
                </a:solidFill>
                <a:latin typeface="IBM Plex Sans KR"/>
                <a:ea typeface="IBM Plex Sans KR"/>
                <a:cs typeface="IBM Plex Sans KR"/>
                <a:sym typeface="IBM Plex Sans KR"/>
              </a:endParaRPr>
            </a:p>
            <a:p>
              <a:pPr indent="0" lvl="0" marL="0" rtl="0" algn="ctr">
                <a:spcBef>
                  <a:spcPts val="0"/>
                </a:spcBef>
                <a:spcAft>
                  <a:spcPts val="0"/>
                </a:spcAft>
                <a:buNone/>
              </a:pPr>
              <a:r>
                <a:rPr b="1" lang="en" sz="1600">
                  <a:solidFill>
                    <a:schemeClr val="lt1"/>
                  </a:solidFill>
                  <a:latin typeface="IBM Plex Sans KR"/>
                  <a:ea typeface="IBM Plex Sans KR"/>
                  <a:cs typeface="IBM Plex Sans KR"/>
                  <a:sym typeface="IBM Plex Sans KR"/>
                </a:rPr>
                <a:t>역사적으로?</a:t>
              </a:r>
              <a:endParaRPr b="1" sz="1600">
                <a:solidFill>
                  <a:schemeClr val="lt1"/>
                </a:solidFill>
                <a:latin typeface="IBM Plex Sans KR"/>
                <a:ea typeface="IBM Plex Sans KR"/>
                <a:cs typeface="IBM Plex Sans KR"/>
                <a:sym typeface="IBM Plex Sans KR"/>
              </a:endParaRPr>
            </a:p>
          </p:txBody>
        </p:sp>
      </p:grpSp>
      <p:grpSp>
        <p:nvGrpSpPr>
          <p:cNvPr id="137" name="Google Shape;137;p21"/>
          <p:cNvGrpSpPr/>
          <p:nvPr/>
        </p:nvGrpSpPr>
        <p:grpSpPr>
          <a:xfrm>
            <a:off x="3155550" y="3346950"/>
            <a:ext cx="2832900" cy="810825"/>
            <a:chOff x="3155550" y="3346950"/>
            <a:chExt cx="2832900" cy="810825"/>
          </a:xfrm>
        </p:grpSpPr>
        <p:cxnSp>
          <p:nvCxnSpPr>
            <p:cNvPr id="138" name="Google Shape;138;p21"/>
            <p:cNvCxnSpPr>
              <a:stCxn id="126" idx="2"/>
              <a:endCxn id="139" idx="0"/>
            </p:cNvCxnSpPr>
            <p:nvPr/>
          </p:nvCxnSpPr>
          <p:spPr>
            <a:xfrm>
              <a:off x="4572000" y="3346950"/>
              <a:ext cx="0" cy="410700"/>
            </a:xfrm>
            <a:prstGeom prst="straightConnector1">
              <a:avLst/>
            </a:prstGeom>
            <a:noFill/>
            <a:ln cap="flat" cmpd="sng" w="28575">
              <a:solidFill>
                <a:srgbClr val="ECECF1"/>
              </a:solidFill>
              <a:prstDash val="solid"/>
              <a:round/>
              <a:headEnd len="med" w="med" type="none"/>
              <a:tailEnd len="med" w="med" type="triangle"/>
            </a:ln>
          </p:spPr>
        </p:cxnSp>
        <p:sp>
          <p:nvSpPr>
            <p:cNvPr id="140" name="Google Shape;140;p21"/>
            <p:cNvSpPr txBox="1"/>
            <p:nvPr/>
          </p:nvSpPr>
          <p:spPr>
            <a:xfrm>
              <a:off x="3155550" y="375757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여깄습니다..!</a:t>
              </a:r>
              <a:endParaRPr>
                <a:solidFill>
                  <a:srgbClr val="ECECF1"/>
                </a:solidFill>
                <a:latin typeface="IBM Plex Sans KR"/>
                <a:ea typeface="IBM Plex Sans KR"/>
                <a:cs typeface="IBM Plex Sans KR"/>
                <a:sym typeface="IBM Plex Sans KR"/>
              </a:endParaRPr>
            </a:p>
          </p:txBody>
        </p:sp>
      </p:grpSp>
      <p:grpSp>
        <p:nvGrpSpPr>
          <p:cNvPr id="141" name="Google Shape;141;p21"/>
          <p:cNvGrpSpPr/>
          <p:nvPr/>
        </p:nvGrpSpPr>
        <p:grpSpPr>
          <a:xfrm>
            <a:off x="5198350" y="3423664"/>
            <a:ext cx="2734550" cy="1260961"/>
            <a:chOff x="5198350" y="3423664"/>
            <a:chExt cx="2734550" cy="1260961"/>
          </a:xfrm>
        </p:grpSpPr>
        <p:sp>
          <p:nvSpPr>
            <p:cNvPr id="142" name="Google Shape;142;p21"/>
            <p:cNvSpPr txBox="1"/>
            <p:nvPr/>
          </p:nvSpPr>
          <p:spPr>
            <a:xfrm>
              <a:off x="6459300" y="3814550"/>
              <a:ext cx="147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CECF1"/>
                  </a:solidFill>
                  <a:latin typeface="IBM Plex Sans KR"/>
                  <a:ea typeface="IBM Plex Sans KR"/>
                  <a:cs typeface="IBM Plex Sans KR"/>
                  <a:sym typeface="IBM Plex Sans KR"/>
                </a:rPr>
                <a:t>“아니, 이거 말고!</a:t>
              </a:r>
              <a:endParaRPr b="1">
                <a:solidFill>
                  <a:srgbClr val="ECECF1"/>
                </a:solidFill>
                <a:latin typeface="IBM Plex Sans KR"/>
                <a:ea typeface="IBM Plex Sans KR"/>
                <a:cs typeface="IBM Plex Sans KR"/>
                <a:sym typeface="IBM Plex Sans KR"/>
              </a:endParaRPr>
            </a:p>
            <a:p>
              <a:pPr indent="0" lvl="0" marL="0" rtl="0" algn="ctr">
                <a:spcBef>
                  <a:spcPts val="0"/>
                </a:spcBef>
                <a:spcAft>
                  <a:spcPts val="0"/>
                </a:spcAft>
                <a:buNone/>
              </a:pPr>
              <a:r>
                <a:rPr b="1" lang="en">
                  <a:solidFill>
                    <a:srgbClr val="ECECF1"/>
                  </a:solidFill>
                  <a:latin typeface="IBM Plex Sans KR"/>
                  <a:ea typeface="IBM Plex Sans KR"/>
                  <a:cs typeface="IBM Plex Sans KR"/>
                  <a:sym typeface="IBM Plex Sans KR"/>
                </a:rPr>
                <a:t>순 엉터리네.”</a:t>
              </a:r>
              <a:endParaRPr b="1">
                <a:solidFill>
                  <a:srgbClr val="ECECF1"/>
                </a:solidFill>
                <a:latin typeface="IBM Plex Sans KR"/>
                <a:ea typeface="IBM Plex Sans KR"/>
                <a:cs typeface="IBM Plex Sans KR"/>
                <a:sym typeface="IBM Plex Sans KR"/>
              </a:endParaRPr>
            </a:p>
          </p:txBody>
        </p:sp>
        <p:pic>
          <p:nvPicPr>
            <p:cNvPr id="143" name="Google Shape;143;p21"/>
            <p:cNvPicPr preferRelativeResize="0"/>
            <p:nvPr/>
          </p:nvPicPr>
          <p:blipFill>
            <a:blip r:embed="rId3">
              <a:alphaModFix/>
            </a:blip>
            <a:stretch>
              <a:fillRect/>
            </a:stretch>
          </p:blipFill>
          <p:spPr>
            <a:xfrm flipH="1">
              <a:off x="5198350" y="3423664"/>
              <a:ext cx="1260961" cy="126096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LLMs Properly?</a:t>
            </a:r>
            <a:endParaRPr/>
          </a:p>
        </p:txBody>
      </p:sp>
      <p:sp>
        <p:nvSpPr>
          <p:cNvPr id="149" name="Google Shape;14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주입식</a:t>
            </a:r>
            <a:r>
              <a:rPr lang="en"/>
              <a:t> LLM을 사용할 때는 </a:t>
            </a:r>
            <a:r>
              <a:rPr lang="en">
                <a:highlight>
                  <a:srgbClr val="980000"/>
                </a:highlight>
              </a:rPr>
              <a:t>똑똑하지만 작업의 세부 사항을 모르는 다른 사람에게 지시를 내린다</a:t>
            </a:r>
            <a:r>
              <a:rPr lang="en"/>
              <a:t>고 생각하면 됩니다. 따라서 LLM이 작동하지 않을 때는 </a:t>
            </a:r>
            <a:r>
              <a:rPr lang="en">
                <a:highlight>
                  <a:srgbClr val="980000"/>
                </a:highlight>
              </a:rPr>
              <a:t>지침이 충분히 명확하지 않기 때문</a:t>
            </a:r>
            <a:r>
              <a:rPr lang="en"/>
              <a:t>일 때가 있습니다. 예를 들어 '앨런 튜링에 대한 글을 써주세요'라고 지시하는 경우입니다. 그 외에도 글의 초점을 그의 과학적 업적에 맞출지, 그의 개인적인 삶에 맞출지, 역사에서 그의 역할에 맞출지 또는 다른 것에 맞출지 명확히 하는 것이 도움이 될 수 있습니다. 또한 텍스트의 어조를 지정하는 경우 전문 저널리스트가 쓰는 것과 같은 어조를 취해야 할까요? 아니면 친구에게 보내는 일상적인 메모에 가까울까요?</a:t>
            </a:r>
            <a:endParaRPr/>
          </a:p>
          <a:p>
            <a:pPr indent="0" lvl="0" marL="0" rtl="0" algn="l">
              <a:lnSpc>
                <a:spcPct val="115000"/>
              </a:lnSpc>
              <a:spcBef>
                <a:spcPts val="1200"/>
              </a:spcBef>
              <a:spcAft>
                <a:spcPts val="1200"/>
              </a:spcAft>
              <a:buNone/>
            </a:pPr>
            <a:r>
              <a:rPr lang="en"/>
              <a:t>예를 들어 대학을 갓 졸업한 신입사원에게 이 과제를 대신 수행해 달라고 부탁하는 자신을 상상해 보고, 이 신입사원이 앨런 튜링에 대한 글을 작성하기 위해 미리 읽어야 할 텍스트 조각까지 지정할 수 있다면, 신입사원이 이 </a:t>
            </a:r>
            <a:r>
              <a:rPr lang="en">
                <a:highlight>
                  <a:srgbClr val="980000"/>
                </a:highlight>
              </a:rPr>
              <a:t>과제를 성공적으로 수행할 수 있는 환경을 더욱 잘 조성</a:t>
            </a:r>
            <a:r>
              <a:rPr lang="en"/>
              <a:t>할 수 있습니다.</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